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6.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7.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9.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20.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1.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22.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23.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24.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25.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26.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27.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theme/theme28.xml" ContentType="application/vnd.openxmlformats-officedocument.theme+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theme/theme29.xml" ContentType="application/vnd.openxmlformats-officedocument.theme+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0.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3989" r:id="rId17"/>
    <p:sldMasterId id="2147484011" r:id="rId18"/>
    <p:sldMasterId id="2147484057" r:id="rId19"/>
    <p:sldMasterId id="2147484071" r:id="rId20"/>
    <p:sldMasterId id="2147484114" r:id="rId21"/>
    <p:sldMasterId id="2147484128" r:id="rId22"/>
    <p:sldMasterId id="2147484155" r:id="rId23"/>
    <p:sldMasterId id="2147484197" r:id="rId24"/>
    <p:sldMasterId id="2147484223" r:id="rId25"/>
    <p:sldMasterId id="2147484254" r:id="rId26"/>
    <p:sldMasterId id="2147484281" r:id="rId27"/>
    <p:sldMasterId id="2147484313" r:id="rId28"/>
    <p:sldMasterId id="2147484336" r:id="rId29"/>
    <p:sldMasterId id="2147484372" r:id="rId30"/>
    <p:sldMasterId id="2147484406" r:id="rId31"/>
  </p:sldMasterIdLst>
  <p:notesMasterIdLst>
    <p:notesMasterId r:id="rId111"/>
  </p:notesMasterIdLst>
  <p:sldIdLst>
    <p:sldId id="256" r:id="rId32"/>
    <p:sldId id="360" r:id="rId33"/>
    <p:sldId id="361" r:id="rId34"/>
    <p:sldId id="362" r:id="rId35"/>
    <p:sldId id="365" r:id="rId36"/>
    <p:sldId id="363" r:id="rId37"/>
    <p:sldId id="364" r:id="rId38"/>
    <p:sldId id="366" r:id="rId39"/>
    <p:sldId id="367" r:id="rId40"/>
    <p:sldId id="368" r:id="rId41"/>
    <p:sldId id="369" r:id="rId42"/>
    <p:sldId id="352" r:id="rId43"/>
    <p:sldId id="266" r:id="rId44"/>
    <p:sldId id="261" r:id="rId45"/>
    <p:sldId id="353" r:id="rId46"/>
    <p:sldId id="341" r:id="rId47"/>
    <p:sldId id="265" r:id="rId48"/>
    <p:sldId id="268" r:id="rId49"/>
    <p:sldId id="269" r:id="rId50"/>
    <p:sldId id="324" r:id="rId51"/>
    <p:sldId id="325" r:id="rId52"/>
    <p:sldId id="326" r:id="rId53"/>
    <p:sldId id="327" r:id="rId54"/>
    <p:sldId id="328" r:id="rId55"/>
    <p:sldId id="329" r:id="rId56"/>
    <p:sldId id="267" r:id="rId57"/>
    <p:sldId id="270" r:id="rId58"/>
    <p:sldId id="342" r:id="rId59"/>
    <p:sldId id="289" r:id="rId60"/>
    <p:sldId id="322" r:id="rId61"/>
    <p:sldId id="343" r:id="rId62"/>
    <p:sldId id="285" r:id="rId63"/>
    <p:sldId id="286" r:id="rId64"/>
    <p:sldId id="288" r:id="rId65"/>
    <p:sldId id="344" r:id="rId66"/>
    <p:sldId id="323" r:id="rId67"/>
    <p:sldId id="287" r:id="rId68"/>
    <p:sldId id="290" r:id="rId69"/>
    <p:sldId id="300" r:id="rId70"/>
    <p:sldId id="301" r:id="rId71"/>
    <p:sldId id="283" r:id="rId72"/>
    <p:sldId id="346" r:id="rId73"/>
    <p:sldId id="314" r:id="rId74"/>
    <p:sldId id="315" r:id="rId75"/>
    <p:sldId id="316" r:id="rId76"/>
    <p:sldId id="339" r:id="rId77"/>
    <p:sldId id="277" r:id="rId78"/>
    <p:sldId id="278" r:id="rId79"/>
    <p:sldId id="279" r:id="rId80"/>
    <p:sldId id="280" r:id="rId81"/>
    <p:sldId id="281" r:id="rId82"/>
    <p:sldId id="282" r:id="rId83"/>
    <p:sldId id="348" r:id="rId84"/>
    <p:sldId id="349" r:id="rId85"/>
    <p:sldId id="350" r:id="rId86"/>
    <p:sldId id="351" r:id="rId87"/>
    <p:sldId id="358" r:id="rId88"/>
    <p:sldId id="354" r:id="rId89"/>
    <p:sldId id="355" r:id="rId90"/>
    <p:sldId id="356" r:id="rId91"/>
    <p:sldId id="357" r:id="rId92"/>
    <p:sldId id="359" r:id="rId93"/>
    <p:sldId id="284" r:id="rId94"/>
    <p:sldId id="306" r:id="rId95"/>
    <p:sldId id="303" r:id="rId96"/>
    <p:sldId id="304" r:id="rId97"/>
    <p:sldId id="293" r:id="rId98"/>
    <p:sldId id="294" r:id="rId99"/>
    <p:sldId id="292" r:id="rId100"/>
    <p:sldId id="295" r:id="rId101"/>
    <p:sldId id="296" r:id="rId102"/>
    <p:sldId id="297" r:id="rId103"/>
    <p:sldId id="298" r:id="rId104"/>
    <p:sldId id="299" r:id="rId105"/>
    <p:sldId id="307" r:id="rId106"/>
    <p:sldId id="370" r:id="rId107"/>
    <p:sldId id="319" r:id="rId108"/>
    <p:sldId id="320" r:id="rId109"/>
    <p:sldId id="308" r:id="rId1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Lst>
        </p14:section>
        <p14:section name="BizSpark" id="{CCD3687D-95BC-4DA9-9C52-E7F64E843EE8}">
          <p14:sldIdLst>
            <p14:sldId id="361"/>
            <p14:sldId id="362"/>
            <p14:sldId id="365"/>
            <p14:sldId id="363"/>
            <p14:sldId id="364"/>
            <p14:sldId id="366"/>
            <p14:sldId id="367"/>
            <p14:sldId id="368"/>
            <p14:sldId id="369"/>
            <p14:sldId id="352"/>
            <p14:sldId id="266"/>
            <p14:sldId id="261"/>
            <p14:sldId id="353"/>
            <p14:sldId id="341"/>
            <p14:sldId id="265"/>
            <p14:sldId id="268"/>
            <p14:sldId id="269"/>
            <p14:sldId id="324"/>
            <p14:sldId id="325"/>
            <p14:sldId id="326"/>
            <p14:sldId id="327"/>
            <p14:sldId id="328"/>
            <p14:sldId id="329"/>
            <p14:sldId id="267"/>
            <p14:sldId id="270"/>
            <p14:sldId id="342"/>
          </p14:sldIdLst>
        </p14:section>
        <p14:section name="Virtual Machines" id="{307F76BB-A09B-4800-B43D-A2B9D1FA3BA2}">
          <p14:sldIdLst>
            <p14:sldId id="289"/>
            <p14:sldId id="322"/>
            <p14:sldId id="343"/>
            <p14:sldId id="285"/>
            <p14:sldId id="286"/>
            <p14:sldId id="288"/>
            <p14:sldId id="344"/>
            <p14:sldId id="323"/>
            <p14:sldId id="287"/>
            <p14:sldId id="290"/>
          </p14:sldIdLst>
        </p14:section>
        <p14:section name="Backup and disaster recovery" id="{88168E92-CF20-4D37-B566-C82741883766}">
          <p14:sldIdLst>
            <p14:sldId id="300"/>
            <p14:sldId id="301"/>
          </p14:sldIdLst>
        </p14:section>
        <p14:section name="Web Apps" id="{38D653B5-9A19-495D-9667-4BD6085FEA2A}">
          <p14:sldIdLst>
            <p14:sldId id="283"/>
            <p14:sldId id="346"/>
            <p14:sldId id="314"/>
            <p14:sldId id="315"/>
            <p14:sldId id="316"/>
            <p14:sldId id="339"/>
            <p14:sldId id="277"/>
            <p14:sldId id="278"/>
            <p14:sldId id="279"/>
            <p14:sldId id="280"/>
            <p14:sldId id="281"/>
            <p14:sldId id="282"/>
            <p14:sldId id="348"/>
            <p14:sldId id="349"/>
            <p14:sldId id="350"/>
            <p14:sldId id="351"/>
          </p14:sldIdLst>
        </p14:section>
        <p14:section name="Traffic Manager" id="{01F85103-0A89-440C-8362-31BF1FBA6A12}">
          <p14:sldIdLst>
            <p14:sldId id="358"/>
            <p14:sldId id="354"/>
            <p14:sldId id="355"/>
            <p14:sldId id="356"/>
            <p14:sldId id="357"/>
            <p14:sldId id="359"/>
          </p14:sldIdLst>
        </p14:section>
        <p14:section name="Cloud Service" id="{6137C1FA-6384-49B6-AC71-5AD090F29453}">
          <p14:sldIdLst>
            <p14:sldId id="284"/>
          </p14:sldIdLst>
        </p14:section>
        <p14:section name="Azure Functions" id="{A7B4E0D6-6B4A-4E7E-8C0F-35D3C8DC3976}">
          <p14:sldIdLst>
            <p14:sldId id="306"/>
            <p14:sldId id="303"/>
            <p14:sldId id="304"/>
          </p14:sldIdLst>
        </p14:section>
        <p14:section name="Resource Manager mode" id="{9C6D9D86-2E17-4762-99F1-4D12DF7FAA70}">
          <p14:sldIdLst>
            <p14:sldId id="293"/>
            <p14:sldId id="294"/>
          </p14:sldIdLst>
        </p14:section>
        <p14:section name="IoT" id="{6B027226-A091-4676-A1F1-0025A2DE9D40}">
          <p14:sldIdLst>
            <p14:sldId id="292"/>
            <p14:sldId id="295"/>
            <p14:sldId id="296"/>
            <p14:sldId id="297"/>
            <p14:sldId id="298"/>
            <p14:sldId id="299"/>
          </p14:sldIdLst>
        </p14:section>
        <p14:section name="Appendix" id="{AEF2C819-8FD9-465B-B3CA-E5302E89B0B3}">
          <p14:sldIdLst>
            <p14:sldId id="307"/>
            <p14:sldId id="370"/>
            <p14:sldId id="319"/>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3470" autoAdjust="0"/>
  </p:normalViewPr>
  <p:slideViewPr>
    <p:cSldViewPr snapToGrid="0">
      <p:cViewPr varScale="1">
        <p:scale>
          <a:sx n="106" d="100"/>
          <a:sy n="106" d="100"/>
        </p:scale>
        <p:origin x="78" y="7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3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84" Type="http://schemas.openxmlformats.org/officeDocument/2006/relationships/slide" Target="slides/slide53.xml"/><Relationship Id="rId89" Type="http://schemas.openxmlformats.org/officeDocument/2006/relationships/slide" Target="slides/slide58.xml"/><Relationship Id="rId112" Type="http://schemas.openxmlformats.org/officeDocument/2006/relationships/presProps" Target="presProps.xml"/><Relationship Id="rId16" Type="http://schemas.openxmlformats.org/officeDocument/2006/relationships/slideMaster" Target="slideMasters/slideMaster16.xml"/><Relationship Id="rId107" Type="http://schemas.openxmlformats.org/officeDocument/2006/relationships/slide" Target="slides/slide7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102" Type="http://schemas.openxmlformats.org/officeDocument/2006/relationships/slide" Target="slides/slide71.xml"/><Relationship Id="rId110" Type="http://schemas.openxmlformats.org/officeDocument/2006/relationships/slide" Target="slides/slide79.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slide" Target="slides/slide6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100" Type="http://schemas.openxmlformats.org/officeDocument/2006/relationships/slide" Target="slides/slide69.xml"/><Relationship Id="rId105" Type="http://schemas.openxmlformats.org/officeDocument/2006/relationships/slide" Target="slides/slide74.xml"/><Relationship Id="rId113"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103" Type="http://schemas.openxmlformats.org/officeDocument/2006/relationships/slide" Target="slides/slide72.xml"/><Relationship Id="rId108" Type="http://schemas.openxmlformats.org/officeDocument/2006/relationships/slide" Target="slides/slide77.xml"/><Relationship Id="rId20" Type="http://schemas.openxmlformats.org/officeDocument/2006/relationships/slideMaster" Target="slideMasters/slideMaster20.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slide" Target="slides/slide6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6" Type="http://schemas.openxmlformats.org/officeDocument/2006/relationships/slide" Target="slides/slide75.xml"/><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slide" Target="slides/slide63.xml"/><Relationship Id="rId99" Type="http://schemas.openxmlformats.org/officeDocument/2006/relationships/slide" Target="slides/slide68.xml"/><Relationship Id="rId101"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8.xml"/><Relationship Id="rId109" Type="http://schemas.openxmlformats.org/officeDocument/2006/relationships/slide" Target="slides/slide78.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97" Type="http://schemas.openxmlformats.org/officeDocument/2006/relationships/slide" Target="slides/slide66.xml"/><Relationship Id="rId104" Type="http://schemas.openxmlformats.org/officeDocument/2006/relationships/slide" Target="slides/slide73.xml"/><Relationship Id="rId7" Type="http://schemas.openxmlformats.org/officeDocument/2006/relationships/slideMaster" Target="slideMasters/slideMaster7.xml"/><Relationship Id="rId71" Type="http://schemas.openxmlformats.org/officeDocument/2006/relationships/slide" Target="slides/slide40.xml"/><Relationship Id="rId92"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27/10/2016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53952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961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 </a:t>
            </a:r>
            <a:r>
              <a:rPr lang="en-US" b="1" dirty="0"/>
              <a:t>VM di </a:t>
            </a:r>
            <a:r>
              <a:rPr lang="en-US" b="1" dirty="0" err="1"/>
              <a:t>serie</a:t>
            </a:r>
            <a:r>
              <a:rPr lang="en-US" b="1" dirty="0"/>
              <a:t> D (CPU 60% </a:t>
            </a:r>
            <a:r>
              <a:rPr lang="en-US" b="1" dirty="0" err="1"/>
              <a:t>più</a:t>
            </a:r>
            <a:r>
              <a:rPr lang="en-US" b="1" dirty="0"/>
              <a:t> </a:t>
            </a:r>
            <a:r>
              <a:rPr lang="en-US" b="1" dirty="0" err="1"/>
              <a:t>veloce</a:t>
            </a:r>
            <a:r>
              <a:rPr lang="en-US" b="1" dirty="0"/>
              <a:t> </a:t>
            </a:r>
            <a:r>
              <a:rPr lang="en-US" b="1" dirty="0" err="1"/>
              <a:t>delle</a:t>
            </a:r>
            <a:r>
              <a:rPr lang="en-US" b="1" dirty="0"/>
              <a:t> </a:t>
            </a:r>
            <a:r>
              <a:rPr lang="en-US" b="1" dirty="0" err="1"/>
              <a:t>vm</a:t>
            </a:r>
            <a:r>
              <a:rPr lang="en-US" b="1" dirty="0"/>
              <a:t> di </a:t>
            </a:r>
            <a:r>
              <a:rPr lang="en-US" b="1" dirty="0" err="1"/>
              <a:t>Serie</a:t>
            </a:r>
            <a:r>
              <a:rPr lang="en-US" b="1" dirty="0"/>
              <a:t> A)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una</a:t>
            </a:r>
            <a:r>
              <a:rPr lang="en-US" dirty="0"/>
              <a:t> </a:t>
            </a:r>
            <a:r>
              <a:rPr lang="en-US" dirty="0" err="1"/>
              <a:t>elevata</a:t>
            </a:r>
            <a:r>
              <a:rPr lang="en-US" dirty="0"/>
              <a:t> Potenza di </a:t>
            </a:r>
            <a:r>
              <a:rPr lang="en-US" dirty="0" err="1"/>
              <a:t>calcolo</a:t>
            </a:r>
            <a:r>
              <a:rPr lang="en-US" dirty="0"/>
              <a:t> e elevate performance del disco. </a:t>
            </a:r>
            <a:r>
              <a:rPr lang="en-US" dirty="0" err="1"/>
              <a:t>Offrono</a:t>
            </a:r>
            <a:r>
              <a:rPr lang="en-US" dirty="0"/>
              <a:t> processor </a:t>
            </a:r>
            <a:r>
              <a:rPr lang="en-US" dirty="0" err="1"/>
              <a:t>più</a:t>
            </a:r>
            <a:r>
              <a:rPr lang="en-US" dirty="0"/>
              <a:t> </a:t>
            </a:r>
            <a:r>
              <a:rPr lang="en-US" dirty="0" err="1"/>
              <a:t>veloci</a:t>
            </a:r>
            <a:r>
              <a:rPr lang="en-US" dirty="0"/>
              <a:t> e un rapport </a:t>
            </a:r>
            <a:r>
              <a:rPr lang="en-US" b="1" dirty="0"/>
              <a:t>RAM/CPU </a:t>
            </a:r>
            <a:r>
              <a:rPr lang="en-US" b="1" dirty="0" err="1"/>
              <a:t>elevato</a:t>
            </a:r>
            <a:r>
              <a:rPr lang="en-US" dirty="0"/>
              <a:t>. Montano </a:t>
            </a:r>
            <a:r>
              <a:rPr lang="en-US" dirty="0" err="1"/>
              <a:t>dischi</a:t>
            </a:r>
            <a:r>
              <a:rPr lang="en-US" dirty="0"/>
              <a:t> SSD per Il disco </a:t>
            </a:r>
            <a:r>
              <a:rPr lang="en-US" dirty="0" err="1"/>
              <a:t>temporaneo</a:t>
            </a:r>
            <a:r>
              <a:rPr lang="en-US" dirty="0"/>
              <a:t>, </a:t>
            </a:r>
            <a:r>
              <a:rPr lang="en-US" dirty="0" err="1"/>
              <a:t>che</a:t>
            </a:r>
            <a:r>
              <a:rPr lang="en-US" dirty="0"/>
              <a:t> </a:t>
            </a:r>
            <a:r>
              <a:rPr lang="en-US" dirty="0" err="1"/>
              <a:t>permette</a:t>
            </a:r>
            <a:r>
              <a:rPr lang="en-US" dirty="0"/>
              <a:t> performance </a:t>
            </a:r>
            <a:r>
              <a:rPr lang="en-US" dirty="0" err="1"/>
              <a:t>più</a:t>
            </a:r>
            <a:r>
              <a:rPr lang="en-US" dirty="0"/>
              <a:t> elevate </a:t>
            </a:r>
            <a:r>
              <a:rPr lang="en-US" dirty="0" err="1"/>
              <a:t>nelle</a:t>
            </a:r>
            <a:r>
              <a:rPr lang="en-US" dirty="0"/>
              <a:t> </a:t>
            </a:r>
            <a:r>
              <a:rPr lang="en-US" dirty="0" err="1"/>
              <a:t>operazioni</a:t>
            </a:r>
            <a:r>
              <a:rPr lang="en-US" dirty="0"/>
              <a:t> di </a:t>
            </a:r>
            <a:r>
              <a:rPr lang="en-US" dirty="0" err="1"/>
              <a:t>lettura</a:t>
            </a:r>
            <a:r>
              <a:rPr lang="en-US" dirty="0"/>
              <a:t>/</a:t>
            </a:r>
            <a:r>
              <a:rPr lang="en-US" dirty="0" err="1"/>
              <a:t>scrittura</a:t>
            </a:r>
            <a:r>
              <a:rPr lang="en-US" dirty="0"/>
              <a:t>. </a:t>
            </a:r>
            <a:r>
              <a:rPr lang="en-US" b="1" dirty="0" err="1"/>
              <a:t>Configurazione</a:t>
            </a:r>
            <a:r>
              <a:rPr lang="en-US" b="1" dirty="0"/>
              <a:t> </a:t>
            </a:r>
            <a:r>
              <a:rPr lang="en-US" b="1" dirty="0" err="1"/>
              <a:t>ottimale</a:t>
            </a:r>
            <a:r>
              <a:rPr lang="en-US" b="1" dirty="0"/>
              <a:t> per le </a:t>
            </a:r>
            <a:r>
              <a:rPr lang="en-US" b="1" dirty="0" err="1"/>
              <a:t>applicazioni</a:t>
            </a:r>
            <a:r>
              <a:rPr lang="en-US" b="1" dirty="0"/>
              <a:t> </a:t>
            </a:r>
            <a:r>
              <a:rPr lang="en-US" b="1" dirty="0" err="1"/>
              <a:t>che</a:t>
            </a:r>
            <a:r>
              <a:rPr lang="en-US" b="1" dirty="0"/>
              <a:t> </a:t>
            </a:r>
            <a:r>
              <a:rPr lang="en-US" b="1" dirty="0" err="1"/>
              <a:t>eseguono</a:t>
            </a:r>
            <a:r>
              <a:rPr lang="en-US" b="1" dirty="0"/>
              <a:t> workload </a:t>
            </a:r>
            <a:r>
              <a:rPr lang="en-US" b="1" dirty="0" err="1"/>
              <a:t>che</a:t>
            </a:r>
            <a:r>
              <a:rPr lang="en-US" b="1" dirty="0"/>
              <a:t> </a:t>
            </a:r>
            <a:r>
              <a:rPr lang="en-US" b="1" dirty="0" err="1"/>
              <a:t>richiedono</a:t>
            </a:r>
            <a:r>
              <a:rPr lang="en-US" b="1" dirty="0"/>
              <a:t> </a:t>
            </a:r>
            <a:r>
              <a:rPr lang="en-US" b="1" dirty="0" err="1"/>
              <a:t>una</a:t>
            </a:r>
            <a:r>
              <a:rPr lang="en-US" b="1" dirty="0"/>
              <a:t> Potenza </a:t>
            </a:r>
            <a:r>
              <a:rPr lang="en-US" b="1" dirty="0" err="1"/>
              <a:t>maggiore</a:t>
            </a:r>
            <a:r>
              <a:rPr lang="en-US" b="1" dirty="0"/>
              <a:t> e I/O </a:t>
            </a:r>
            <a:r>
              <a:rPr lang="en-US" b="1" dirty="0" err="1"/>
              <a:t>sul</a:t>
            </a:r>
            <a:r>
              <a:rPr lang="en-US" b="1" dirty="0"/>
              <a:t> disco locale </a:t>
            </a:r>
            <a:r>
              <a:rPr lang="en-US" b="1" dirty="0" err="1"/>
              <a:t>più</a:t>
            </a:r>
            <a:r>
              <a:rPr lang="en-US" b="1" dirty="0"/>
              <a:t> </a:t>
            </a:r>
            <a:r>
              <a:rPr lang="en-US" b="1" dirty="0" err="1"/>
              <a:t>veloci</a:t>
            </a:r>
            <a:r>
              <a:rPr lang="en-US" b="1" dirty="0"/>
              <a:t>.</a:t>
            </a:r>
            <a:br>
              <a:rPr lang="en-US" dirty="0"/>
            </a:br>
            <a:r>
              <a:rPr lang="en-US" dirty="0" err="1"/>
              <a:t>Sono</a:t>
            </a:r>
            <a:r>
              <a:rPr lang="en-US" dirty="0"/>
              <a:t> </a:t>
            </a:r>
            <a:r>
              <a:rPr lang="en-US" dirty="0" err="1"/>
              <a:t>presenti</a:t>
            </a:r>
            <a:r>
              <a:rPr lang="en-US" dirty="0"/>
              <a:t> </a:t>
            </a:r>
            <a:r>
              <a:rPr lang="en-US" dirty="0" err="1"/>
              <a:t>anche</a:t>
            </a:r>
            <a:r>
              <a:rPr lang="en-US" dirty="0"/>
              <a:t> machine di </a:t>
            </a:r>
            <a:r>
              <a:rPr lang="en-US" dirty="0" err="1"/>
              <a:t>tipo</a:t>
            </a:r>
            <a:r>
              <a:rPr lang="en-US" dirty="0"/>
              <a:t> v2 </a:t>
            </a:r>
            <a:r>
              <a:rPr lang="en-US" dirty="0" err="1"/>
              <a:t>che</a:t>
            </a:r>
            <a:r>
              <a:rPr lang="en-US" dirty="0"/>
              <a:t> </a:t>
            </a:r>
            <a:r>
              <a:rPr lang="en-US" dirty="0" err="1"/>
              <a:t>hanno</a:t>
            </a:r>
            <a:r>
              <a:rPr lang="en-US" dirty="0"/>
              <a:t> </a:t>
            </a:r>
            <a:r>
              <a:rPr lang="en-US" dirty="0" err="1"/>
              <a:t>una</a:t>
            </a:r>
            <a:r>
              <a:rPr lang="en-US" dirty="0"/>
              <a:t> </a:t>
            </a:r>
            <a:r>
              <a:rPr lang="en-US" dirty="0" err="1"/>
              <a:t>cpu</a:t>
            </a:r>
            <a:r>
              <a:rPr lang="en-US" dirty="0"/>
              <a:t> </a:t>
            </a:r>
            <a:r>
              <a:rPr lang="en-US" dirty="0" err="1"/>
              <a:t>il</a:t>
            </a:r>
            <a:r>
              <a:rPr lang="en-US" dirty="0"/>
              <a:t> 35% </a:t>
            </a:r>
            <a:r>
              <a:rPr lang="en-US" dirty="0" err="1"/>
              <a:t>più</a:t>
            </a:r>
            <a:r>
              <a:rPr lang="en-US" dirty="0"/>
              <a:t> </a:t>
            </a:r>
            <a:r>
              <a:rPr lang="en-US" dirty="0" err="1"/>
              <a:t>veloce</a:t>
            </a:r>
            <a:r>
              <a:rPr lang="en-US" dirty="0"/>
              <a:t> </a:t>
            </a:r>
            <a:r>
              <a:rPr lang="en-US" dirty="0" err="1"/>
              <a:t>delle</a:t>
            </a:r>
            <a:r>
              <a:rPr lang="en-US" dirty="0"/>
              <a:t> D e </a:t>
            </a:r>
            <a:r>
              <a:rPr lang="en-US" dirty="0" err="1"/>
              <a:t>montano</a:t>
            </a:r>
            <a:r>
              <a:rPr lang="en-US" dirty="0"/>
              <a:t> processor di ultima </a:t>
            </a:r>
            <a:r>
              <a:rPr lang="en-US" dirty="0" err="1"/>
              <a:t>generazione</a:t>
            </a:r>
            <a:r>
              <a:rPr lang="en-US" dirty="0"/>
              <a:t> </a:t>
            </a:r>
            <a:r>
              <a:rPr lang="it-IT" dirty="0"/>
              <a:t>Intel </a:t>
            </a:r>
            <a:r>
              <a:rPr lang="it-IT" dirty="0" err="1"/>
              <a:t>Xeon</a:t>
            </a:r>
            <a:r>
              <a:rPr lang="it-IT" dirty="0"/>
              <a:t>® E5-2673 v3 </a:t>
            </a:r>
            <a:br>
              <a:rPr lang="it-IT" dirty="0"/>
            </a:br>
            <a:r>
              <a:rPr lang="it-IT" dirty="0"/>
              <a:t>https://azure.microsoft.com/it-it/blog/new-d-series-virtual-machine-sizes/ </a:t>
            </a:r>
          </a:p>
          <a:p>
            <a:pPr marL="171450" indent="-171450">
              <a:buFontTx/>
              <a:buChar char="-"/>
            </a:pPr>
            <a:r>
              <a:rPr lang="en-US" dirty="0"/>
              <a:t>Le </a:t>
            </a:r>
            <a:r>
              <a:rPr lang="en-US" b="1" dirty="0"/>
              <a:t>VM di </a:t>
            </a:r>
            <a:r>
              <a:rPr lang="en-US" b="1" dirty="0" err="1"/>
              <a:t>serie</a:t>
            </a:r>
            <a:r>
              <a:rPr lang="en-US" b="1" dirty="0"/>
              <a:t> A </a:t>
            </a:r>
            <a:r>
              <a:rPr lang="en-US" b="0" dirty="0" err="1"/>
              <a:t>hanno</a:t>
            </a:r>
            <a:r>
              <a:rPr lang="en-US" b="0" dirty="0"/>
              <a:t> un rapport CPU/RAM </a:t>
            </a:r>
            <a:r>
              <a:rPr lang="en-US" b="0" dirty="0" err="1"/>
              <a:t>bilanciat</a:t>
            </a:r>
            <a:r>
              <a:rPr lang="en-US" b="0" dirty="0"/>
              <a:t>. </a:t>
            </a:r>
            <a:r>
              <a:rPr lang="en-US" b="0" dirty="0" err="1"/>
              <a:t>Sono</a:t>
            </a:r>
            <a:r>
              <a:rPr lang="en-US" b="0" dirty="0"/>
              <a:t> </a:t>
            </a:r>
            <a:r>
              <a:rPr lang="en-US" b="0" dirty="0" err="1"/>
              <a:t>ideali</a:t>
            </a:r>
            <a:r>
              <a:rPr lang="en-US" b="0" dirty="0"/>
              <a:t> per test e </a:t>
            </a:r>
            <a:r>
              <a:rPr lang="en-US" b="0" dirty="0" err="1"/>
              <a:t>sviluppo</a:t>
            </a:r>
            <a:r>
              <a:rPr lang="en-US" b="0" dirty="0"/>
              <a:t>, piccolo e </a:t>
            </a:r>
            <a:r>
              <a:rPr lang="en-US" b="0" dirty="0" err="1"/>
              <a:t>medi</a:t>
            </a:r>
            <a:r>
              <a:rPr lang="en-US" b="0" dirty="0"/>
              <a:t> </a:t>
            </a:r>
            <a:r>
              <a:rPr lang="en-US" b="0" dirty="0" err="1"/>
              <a:t>db</a:t>
            </a:r>
            <a:r>
              <a:rPr lang="en-US" b="0" dirty="0"/>
              <a:t> e web servers con un basso </a:t>
            </a:r>
            <a:r>
              <a:rPr lang="en-US" b="0" dirty="0" err="1"/>
              <a:t>livello</a:t>
            </a:r>
            <a:r>
              <a:rPr lang="en-US" b="0" dirty="0"/>
              <a:t> di traffic.</a:t>
            </a:r>
          </a:p>
          <a:p>
            <a:pPr marL="171450" indent="-171450">
              <a:buFontTx/>
              <a:buChar char="-"/>
            </a:pPr>
            <a:r>
              <a:rPr lang="en-US" b="0" dirty="0"/>
              <a:t>Le </a:t>
            </a:r>
            <a:r>
              <a:rPr lang="en-US" b="1" dirty="0"/>
              <a:t>VM di </a:t>
            </a:r>
            <a:r>
              <a:rPr lang="en-US" b="1" dirty="0" err="1"/>
              <a:t>serie</a:t>
            </a:r>
            <a:r>
              <a:rPr lang="en-US" b="1" dirty="0"/>
              <a:t> F </a:t>
            </a:r>
            <a:r>
              <a:rPr lang="en-US" b="0" dirty="0" err="1"/>
              <a:t>montano</a:t>
            </a:r>
            <a:r>
              <a:rPr lang="en-US" b="0" dirty="0"/>
              <a:t> </a:t>
            </a:r>
            <a:r>
              <a:rPr lang="en-US" b="0" dirty="0" err="1"/>
              <a:t>gli</a:t>
            </a:r>
            <a:r>
              <a:rPr lang="en-US" b="0" dirty="0"/>
              <a:t> </a:t>
            </a:r>
            <a:r>
              <a:rPr lang="en-US" b="0" dirty="0" err="1"/>
              <a:t>stessi</a:t>
            </a:r>
            <a:r>
              <a:rPr lang="en-US" b="0" dirty="0"/>
              <a:t> processor </a:t>
            </a:r>
            <a:r>
              <a:rPr lang="en-US" b="0" dirty="0" err="1"/>
              <a:t>delle</a:t>
            </a:r>
            <a:r>
              <a:rPr lang="en-US" b="0" dirty="0"/>
              <a:t> machine Dv2, ma </a:t>
            </a:r>
            <a:r>
              <a:rPr lang="en-US" b="0" dirty="0" err="1"/>
              <a:t>hanno</a:t>
            </a:r>
            <a:r>
              <a:rPr lang="en-US" b="0" dirty="0"/>
              <a:t> un rapport CPU/RAM </a:t>
            </a:r>
            <a:r>
              <a:rPr lang="en-US" b="0" dirty="0" err="1"/>
              <a:t>elevato</a:t>
            </a:r>
            <a:r>
              <a:rPr lang="en-US" b="0" dirty="0"/>
              <a:t>. </a:t>
            </a:r>
            <a:r>
              <a:rPr lang="en-US" b="0" dirty="0" err="1"/>
              <a:t>Sono</a:t>
            </a:r>
            <a:r>
              <a:rPr lang="en-US" b="0" dirty="0"/>
              <a:t> </a:t>
            </a:r>
            <a:r>
              <a:rPr lang="en-US" b="0" dirty="0" err="1"/>
              <a:t>ottimizzate</a:t>
            </a:r>
            <a:r>
              <a:rPr lang="en-US" b="0" dirty="0"/>
              <a:t> per workload intensive</a:t>
            </a:r>
          </a:p>
          <a:p>
            <a:pPr marL="171450" indent="-171450">
              <a:buFontTx/>
              <a:buChar char="-"/>
            </a:pPr>
            <a:r>
              <a:rPr lang="en-US" b="0" dirty="0"/>
              <a:t>Le </a:t>
            </a:r>
            <a:r>
              <a:rPr lang="en-US" b="1" dirty="0"/>
              <a:t>machine di </a:t>
            </a:r>
            <a:r>
              <a:rPr lang="en-US" b="1" dirty="0" err="1"/>
              <a:t>serie</a:t>
            </a:r>
            <a:r>
              <a:rPr lang="en-US" b="1" dirty="0"/>
              <a:t> G </a:t>
            </a:r>
            <a:r>
              <a:rPr lang="en-US" dirty="0"/>
              <a:t>offer the most memory and run on hosts that have Intel Xeon E5 V3 family processors. high-performance clusters, modeling and simulations, video encoding, and other compute or network intensive scenarios.</a:t>
            </a:r>
          </a:p>
          <a:p>
            <a:pPr marL="171450" indent="-171450">
              <a:buFontTx/>
              <a:buChar char="-"/>
            </a:pPr>
            <a:r>
              <a:rPr lang="en-US" dirty="0"/>
              <a:t>Le </a:t>
            </a:r>
            <a:r>
              <a:rPr lang="en-US" b="1" dirty="0" err="1"/>
              <a:t>Vm</a:t>
            </a:r>
            <a:r>
              <a:rPr lang="en-US" b="1" dirty="0"/>
              <a:t> di </a:t>
            </a:r>
            <a:r>
              <a:rPr lang="en-US" b="1" dirty="0" err="1"/>
              <a:t>serie</a:t>
            </a:r>
            <a:r>
              <a:rPr lang="en-US" b="1" dirty="0"/>
              <a:t> N</a:t>
            </a:r>
            <a:r>
              <a:rPr lang="en-US" dirty="0"/>
              <a:t>, </a:t>
            </a:r>
            <a:r>
              <a:rPr lang="en-US" dirty="0" err="1"/>
              <a:t>attualmente</a:t>
            </a:r>
            <a:r>
              <a:rPr lang="en-US" dirty="0"/>
              <a:t> in preview private </a:t>
            </a:r>
            <a:r>
              <a:rPr lang="en-US" dirty="0" err="1"/>
              <a:t>sono</a:t>
            </a:r>
            <a:r>
              <a:rPr lang="en-US" dirty="0"/>
              <a:t> </a:t>
            </a:r>
            <a:r>
              <a:rPr lang="en-US" dirty="0" err="1"/>
              <a:t>pensate</a:t>
            </a:r>
            <a:r>
              <a:rPr lang="en-US" dirty="0"/>
              <a:t> per </a:t>
            </a:r>
            <a:r>
              <a:rPr lang="en-US" dirty="0" err="1"/>
              <a:t>eseguire</a:t>
            </a:r>
            <a:r>
              <a:rPr lang="en-US" dirty="0"/>
              <a:t> </a:t>
            </a:r>
            <a:r>
              <a:rPr lang="en-US" dirty="0" err="1"/>
              <a:t>applicazioni</a:t>
            </a:r>
            <a:r>
              <a:rPr lang="en-US" dirty="0"/>
              <a:t> </a:t>
            </a:r>
            <a:r>
              <a:rPr lang="en-US" dirty="0" err="1"/>
              <a:t>che</a:t>
            </a:r>
            <a:r>
              <a:rPr lang="en-US" dirty="0"/>
              <a:t> </a:t>
            </a:r>
            <a:r>
              <a:rPr lang="en-US" dirty="0" err="1"/>
              <a:t>richiedono</a:t>
            </a:r>
            <a:r>
              <a:rPr lang="en-US" dirty="0"/>
              <a:t> </a:t>
            </a:r>
            <a:r>
              <a:rPr lang="en-US" dirty="0" err="1"/>
              <a:t>l’utilizzo</a:t>
            </a:r>
            <a:r>
              <a:rPr lang="en-US" dirty="0"/>
              <a:t> </a:t>
            </a:r>
            <a:r>
              <a:rPr lang="en-US" dirty="0" err="1"/>
              <a:t>della</a:t>
            </a:r>
            <a:r>
              <a:rPr lang="en-US" dirty="0"/>
              <a:t> GPU. Montano GPU </a:t>
            </a:r>
            <a:r>
              <a:rPr lang="en-US" dirty="0" err="1"/>
              <a:t>Nvidia</a:t>
            </a:r>
            <a:r>
              <a:rPr lang="en-US" dirty="0"/>
              <a:t> da cui </a:t>
            </a:r>
            <a:r>
              <a:rPr lang="en-US" dirty="0" err="1"/>
              <a:t>prendono</a:t>
            </a:r>
            <a:r>
              <a:rPr lang="en-US" dirty="0"/>
              <a:t> </a:t>
            </a:r>
            <a:r>
              <a:rPr lang="en-US" dirty="0" err="1"/>
              <a:t>il</a:t>
            </a:r>
            <a:r>
              <a:rPr lang="en-US" dirty="0"/>
              <a:t> </a:t>
            </a:r>
            <a:r>
              <a:rPr lang="en-US" dirty="0" err="1"/>
              <a:t>nome</a:t>
            </a:r>
            <a:r>
              <a:rPr lang="en-US" dirty="0"/>
              <a:t>. ideal for compute and graphics-intensive workloads, helping customers to fuel innovation through scenarios like high-end remote visualization, deep learning and predictive analytics</a:t>
            </a:r>
          </a:p>
          <a:p>
            <a:pPr marL="171450" indent="-171450">
              <a:buFontTx/>
              <a:buChar char="-"/>
            </a:pPr>
            <a:endParaRPr lang="en-US" dirty="0"/>
          </a:p>
          <a:p>
            <a:pPr marL="171450" indent="-171450">
              <a:buFontTx/>
              <a:buChar char="-"/>
            </a:pPr>
            <a:endParaRPr lang="en-US" dirty="0"/>
          </a:p>
          <a:p>
            <a:pPr marL="0" indent="0">
              <a:buFontTx/>
              <a:buNone/>
            </a:pPr>
            <a:r>
              <a:rPr lang="en-US" dirty="0"/>
              <a:t>https://azure.microsoft.com/en-us/documentation/articles/virtual-machines-windows-sizes/#n-series-preview</a:t>
            </a:r>
          </a:p>
          <a:p>
            <a:pPr marL="0" indent="0">
              <a:buFontTx/>
              <a:buNone/>
            </a:pPr>
            <a:r>
              <a:rPr lang="en-US" dirty="0"/>
              <a:t>https://azure.microsoft.com/en-us/pricing/details/virtual-machines/windows/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2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Un'altra possibilità, richiestissima da molte applicazioni è di avere una Share, uno spazio di memoria che possono vedere  più VM per accedere agli stessi contenuti. Azure mette a disposizione un servizio, chiamato Azure Files che mi da a disposizione una share SMB (protocollo Server Message Block) a cui posso far puntare le varie macchine, performance 1000 io/s (non va bene per un database)</a:t>
            </a:r>
            <a:endParaRPr lang="en-US" dirty="0"/>
          </a:p>
          <a:p>
            <a:endParaRPr lang="en-US" dirty="0"/>
          </a:p>
          <a:p>
            <a:r>
              <a:rPr lang="en-US" dirty="0"/>
              <a:t>Bryon</a:t>
            </a:r>
          </a:p>
          <a:p>
            <a:endParaRPr lang="en-US" dirty="0"/>
          </a:p>
          <a:p>
            <a:endParaRPr lang="en-US" dirty="0"/>
          </a:p>
          <a:p>
            <a:r>
              <a:rPr lang="en-US" dirty="0"/>
              <a:t>1 other thing that is</a:t>
            </a:r>
            <a:r>
              <a:rPr lang="en-US" baseline="0" dirty="0"/>
              <a:t> very cool that you can use on these virtual machines is just attaching an SMB Share.  So you can go ahead and add an SMB Share that you created using </a:t>
            </a:r>
            <a:r>
              <a:rPr lang="en-US" baseline="0" dirty="0" err="1"/>
              <a:t>using</a:t>
            </a:r>
            <a:r>
              <a:rPr lang="en-US" baseline="0" dirty="0"/>
              <a:t> Azure Files which gives you the ability to have even more disks.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42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Service Level Agreement (SLA) per almeno 2 macchine nell'availability set</a:t>
            </a:r>
          </a:p>
          <a:p>
            <a:r>
              <a:rPr lang="it-IT" sz="900" kern="1200" dirty="0">
                <a:solidFill>
                  <a:schemeClr val="tx1"/>
                </a:solidFill>
                <a:effectLst/>
                <a:latin typeface="Segoe UI Light" pitchFamily="34" charset="0"/>
                <a:ea typeface="+mn-ea"/>
                <a:cs typeface="+mn-cs"/>
              </a:rPr>
              <a:t>Su una sola virtual machine non riusciamo a garantirlo (possono succedere imprevisti al rack o al server che lo virtualizza)</a:t>
            </a:r>
          </a:p>
          <a:p>
            <a:endParaRPr lang="it-IT" sz="900" kern="1200" dirty="0">
              <a:solidFill>
                <a:schemeClr val="tx1"/>
              </a:solidFill>
              <a:effectLst/>
              <a:latin typeface="Segoe UI Light" pitchFamily="34" charset="0"/>
              <a:ea typeface="+mn-ea"/>
              <a:cs typeface="+mn-cs"/>
            </a:endParaRPr>
          </a:p>
          <a:p>
            <a:r>
              <a:rPr lang="it-IT" sz="900" kern="1200" dirty="0">
                <a:solidFill>
                  <a:schemeClr val="tx1"/>
                </a:solidFill>
                <a:effectLst/>
                <a:latin typeface="Segoe UI Light" pitchFamily="34" charset="0"/>
                <a:ea typeface="+mn-ea"/>
                <a:cs typeface="+mn-cs"/>
              </a:rPr>
              <a:t>Gli availability set prevedono massimo</a:t>
            </a:r>
            <a:r>
              <a:rPr lang="it-IT" sz="900" kern="1200" baseline="0" dirty="0">
                <a:solidFill>
                  <a:schemeClr val="tx1"/>
                </a:solidFill>
                <a:effectLst/>
                <a:latin typeface="Segoe UI Light" pitchFamily="34" charset="0"/>
                <a:ea typeface="+mn-ea"/>
                <a:cs typeface="+mn-cs"/>
              </a:rPr>
              <a:t> 4 rack diversi. Quindi se ho 8 macchine, su ogni rack ne avrò 2</a:t>
            </a:r>
            <a:endParaRPr lang="en-US" dirty="0"/>
          </a:p>
          <a:p>
            <a:endParaRPr lang="en-US" dirty="0"/>
          </a:p>
          <a:p>
            <a:r>
              <a:rPr lang="en-US" dirty="0"/>
              <a:t>You can use this slide optionally.</a:t>
            </a:r>
            <a:r>
              <a:rPr lang="en-US" baseline="0" dirty="0"/>
              <a:t> Based on customer’s understanding of cloud, you can spend time to explain the difference between On-Prem , IaaS, PaaS and SaaS.</a:t>
            </a:r>
          </a:p>
          <a:p>
            <a:endParaRPr lang="en-US" baseline="0" dirty="0"/>
          </a:p>
          <a:p>
            <a:r>
              <a:rPr lang="en-US" baseline="0" dirty="0"/>
              <a:t>Explain how Azure offers PaaS, IaaS to ISVs to build their SaaS applications.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474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17617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E' possibile catturare l'immagine della VM e avviare più VM con la stessa immagine sia syspreppata che non (ad esempio per scenari di debug)</a:t>
            </a:r>
            <a:endParaRPr lang="en-US" dirty="0"/>
          </a:p>
          <a:p>
            <a:r>
              <a:rPr lang="en-US" dirty="0"/>
              <a:t>Per </a:t>
            </a:r>
            <a:r>
              <a:rPr lang="en-US" dirty="0" err="1"/>
              <a:t>tutto</a:t>
            </a:r>
            <a:r>
              <a:rPr lang="en-US" dirty="0"/>
              <a:t> </a:t>
            </a:r>
            <a:r>
              <a:rPr lang="en-US" dirty="0" err="1"/>
              <a:t>il</a:t>
            </a:r>
            <a:r>
              <a:rPr lang="en-US" dirty="0"/>
              <a:t> resto ci</a:t>
            </a:r>
            <a:r>
              <a:rPr lang="en-US" baseline="0" dirty="0"/>
              <a:t> </a:t>
            </a:r>
            <a:r>
              <a:rPr lang="en-US" baseline="0" dirty="0" err="1"/>
              <a:t>sono</a:t>
            </a:r>
            <a:r>
              <a:rPr lang="en-US" baseline="0" dirty="0"/>
              <a:t> </a:t>
            </a:r>
            <a:r>
              <a:rPr lang="en-US" baseline="0" dirty="0" err="1"/>
              <a:t>dei</a:t>
            </a:r>
            <a:r>
              <a:rPr lang="en-US" baseline="0" dirty="0"/>
              <a:t> JSON </a:t>
            </a:r>
            <a:r>
              <a:rPr lang="en-US" baseline="0" dirty="0" err="1"/>
              <a:t>parametrizzabili</a:t>
            </a:r>
            <a:r>
              <a:rPr lang="en-US" baseline="0" dirty="0"/>
              <a:t> e </a:t>
            </a:r>
            <a:r>
              <a:rPr lang="en-US" baseline="0" dirty="0" err="1"/>
              <a:t>riusabili</a:t>
            </a:r>
            <a:r>
              <a:rPr lang="en-US" baseline="0" dirty="0"/>
              <a:t> </a:t>
            </a:r>
            <a:endParaRPr lang="en-US" dirty="0"/>
          </a:p>
          <a:p>
            <a:r>
              <a:rPr lang="en-US" dirty="0"/>
              <a:t>Bryon</a:t>
            </a:r>
          </a:p>
          <a:p>
            <a:endParaRPr lang="en-US" dirty="0"/>
          </a:p>
          <a:p>
            <a:r>
              <a:rPr lang="en-US" dirty="0"/>
              <a:t>Maybe cut?</a:t>
            </a:r>
          </a:p>
          <a:p>
            <a:endParaRPr lang="en-US" dirty="0"/>
          </a:p>
          <a:p>
            <a:r>
              <a:rPr lang="en-US" dirty="0"/>
              <a:t>The last thing I wanted to talk</a:t>
            </a:r>
            <a:r>
              <a:rPr lang="en-US" baseline="0" dirty="0"/>
              <a:t> about with Disks and storage Is Virtual Machine Images.</a:t>
            </a:r>
          </a:p>
          <a:p>
            <a:endParaRPr lang="en-US" baseline="0" dirty="0"/>
          </a:p>
          <a:p>
            <a:r>
              <a:rPr lang="en-US" baseline="0" dirty="0"/>
              <a:t>This provides you the ability to capture all of the disks that are attached to the VM and replicate them.  </a:t>
            </a:r>
          </a:p>
          <a:p>
            <a:endParaRPr lang="en-US" baseline="0" dirty="0"/>
          </a:p>
          <a:p>
            <a:r>
              <a:rPr lang="en-US" baseline="0" dirty="0"/>
              <a:t>So let’s say I have a VM with 5 disks attached which includes the system drive and several data disks – you can simply make a copy and replicate those disks as many times as you need. </a:t>
            </a:r>
          </a:p>
          <a:p>
            <a:endParaRPr lang="en-US" baseline="0" dirty="0"/>
          </a:p>
          <a:p>
            <a:r>
              <a:rPr lang="en-US" baseline="0" dirty="0"/>
              <a:t>So you can do this with a gold-image that you have.  Say an image that you have </a:t>
            </a:r>
            <a:r>
              <a:rPr lang="en-US" baseline="0" dirty="0" err="1"/>
              <a:t>sysprep’d</a:t>
            </a:r>
            <a:r>
              <a:rPr lang="en-US" baseline="0" dirty="0"/>
              <a:t> or sanitized and easily deploy over and over again.</a:t>
            </a:r>
          </a:p>
          <a:p>
            <a:endParaRPr lang="en-US" baseline="0" dirty="0"/>
          </a:p>
          <a:p>
            <a:r>
              <a:rPr lang="en-US" baseline="0" dirty="0"/>
              <a:t>Or even if you have a running VM that is not </a:t>
            </a:r>
            <a:r>
              <a:rPr lang="en-US" baseline="0" dirty="0" err="1"/>
              <a:t>sysprep’d</a:t>
            </a:r>
            <a:r>
              <a:rPr lang="en-US" baseline="0" dirty="0"/>
              <a:t> you can copy and replicate the VM while the VM is running.  This is good for debugging.</a:t>
            </a:r>
          </a:p>
          <a:p>
            <a:endParaRPr lang="en-US" baseline="0" dirty="0"/>
          </a:p>
          <a:p>
            <a:endParaRPr lang="en-US" baseline="0" dirty="0"/>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058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kern="1200" dirty="0">
                <a:solidFill>
                  <a:schemeClr val="tx1"/>
                </a:solidFill>
                <a:effectLst/>
                <a:latin typeface="Segoe UI Light" pitchFamily="34" charset="0"/>
                <a:ea typeface="+mn-ea"/>
                <a:cs typeface="+mn-cs"/>
              </a:rPr>
              <a:t>Un altro servizio di cui potrei aver bisogno sarebbero le reti VPN, ve ne sono di 3 tipi:</a:t>
            </a:r>
          </a:p>
          <a:p>
            <a:pPr rtl="0" fontAlgn="ctr"/>
            <a:r>
              <a:rPr lang="it-IT" sz="900" kern="1200" dirty="0">
                <a:solidFill>
                  <a:schemeClr val="tx1"/>
                </a:solidFill>
                <a:effectLst/>
                <a:latin typeface="Segoe UI Light" pitchFamily="34" charset="0"/>
                <a:ea typeface="+mn-ea"/>
                <a:cs typeface="+mn-cs"/>
              </a:rPr>
              <a:t>Site to Site: mette in collegamento una Virtual Network di Azure con quella on premise</a:t>
            </a:r>
          </a:p>
          <a:p>
            <a:pPr rtl="0" fontAlgn="ctr"/>
            <a:r>
              <a:rPr lang="it-IT" sz="900" kern="1200" dirty="0">
                <a:solidFill>
                  <a:schemeClr val="tx1"/>
                </a:solidFill>
                <a:effectLst/>
                <a:latin typeface="Segoe UI Light" pitchFamily="34" charset="0"/>
                <a:ea typeface="+mn-ea"/>
                <a:cs typeface="+mn-cs"/>
              </a:rPr>
              <a:t>Point to Site, da singolo pc in remoto mi collego ad una rete su Azure</a:t>
            </a:r>
          </a:p>
          <a:p>
            <a:pPr rtl="0" fontAlgn="ctr"/>
            <a:r>
              <a:rPr lang="it-IT" sz="900" kern="1200" dirty="0">
                <a:solidFill>
                  <a:schemeClr val="tx1"/>
                </a:solidFill>
                <a:effectLst/>
                <a:latin typeface="Segoe UI Light" pitchFamily="34" charset="0"/>
                <a:ea typeface="+mn-ea"/>
                <a:cs typeface="+mn-cs"/>
              </a:rPr>
              <a:t>ExpressRoute: collegamento diretto tra il mio datacenter e quello di Azure, in questo caso devo coinvolgere un provider telefonico che mi riserverà un canale diretto </a:t>
            </a:r>
            <a:r>
              <a:rPr lang="it-IT" sz="900" kern="1200" baseline="0" dirty="0">
                <a:solidFill>
                  <a:schemeClr val="tx1"/>
                </a:solidFill>
                <a:effectLst/>
                <a:latin typeface="Segoe UI Light" pitchFamily="34" charset="0"/>
                <a:ea typeface="+mn-ea"/>
                <a:cs typeface="+mn-cs"/>
              </a:rPr>
              <a:t> (BT; Kolst; Telecom in italia)</a:t>
            </a:r>
            <a:endParaRPr lang="en-US" dirty="0"/>
          </a:p>
          <a:p>
            <a:endParaRPr lang="en-US" dirty="0"/>
          </a:p>
          <a:p>
            <a:r>
              <a:rPr lang="en-US" dirty="0"/>
              <a:t>Run what you run in your data center…</a:t>
            </a:r>
          </a:p>
          <a:p>
            <a:r>
              <a:rPr lang="en-US" dirty="0"/>
              <a:t>At the scale you never thought possible. </a:t>
            </a:r>
          </a:p>
          <a:p>
            <a:r>
              <a:rPr lang="en-US" dirty="0"/>
              <a:t>With Hybrid connectivity and trusting our Enterprise Grade Security and Compliance, for those workloads that make sense, take off the shackles.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05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 un </a:t>
            </a:r>
            <a:r>
              <a:rPr lang="en-US" dirty="0" err="1"/>
              <a:t>servizio</a:t>
            </a:r>
            <a:r>
              <a:rPr lang="en-US" dirty="0"/>
              <a:t> di Backup </a:t>
            </a:r>
            <a:r>
              <a:rPr lang="en-US" dirty="0" err="1"/>
              <a:t>che</a:t>
            </a:r>
            <a:r>
              <a:rPr lang="en-US" dirty="0"/>
              <a:t> è </a:t>
            </a:r>
            <a:r>
              <a:rPr lang="en-US" dirty="0" err="1"/>
              <a:t>possibile</a:t>
            </a:r>
            <a:r>
              <a:rPr lang="en-US" dirty="0"/>
              <a:t> </a:t>
            </a:r>
            <a:r>
              <a:rPr lang="en-US" dirty="0" err="1"/>
              <a:t>utilizzare</a:t>
            </a:r>
            <a:r>
              <a:rPr lang="en-US" dirty="0"/>
              <a:t> per </a:t>
            </a:r>
            <a:r>
              <a:rPr lang="en-US" dirty="0" err="1"/>
              <a:t>eseguire</a:t>
            </a:r>
            <a:r>
              <a:rPr lang="en-US" dirty="0"/>
              <a:t> backup &amp; restore </a:t>
            </a:r>
            <a:r>
              <a:rPr lang="en-US" dirty="0" err="1"/>
              <a:t>dei</a:t>
            </a:r>
            <a:r>
              <a:rPr lang="en-US" dirty="0"/>
              <a:t> </a:t>
            </a:r>
            <a:r>
              <a:rPr lang="en-US" dirty="0" err="1"/>
              <a:t>tuoi</a:t>
            </a:r>
            <a:r>
              <a:rPr lang="en-US" dirty="0"/>
              <a:t> </a:t>
            </a:r>
            <a:r>
              <a:rPr lang="en-US" dirty="0" err="1"/>
              <a:t>dati</a:t>
            </a:r>
            <a:r>
              <a:rPr lang="en-US" dirty="0"/>
              <a:t> </a:t>
            </a:r>
            <a:r>
              <a:rPr lang="en-US" dirty="0" err="1"/>
              <a:t>nel</a:t>
            </a:r>
            <a:r>
              <a:rPr lang="en-US" dirty="0"/>
              <a:t> cloud. </a:t>
            </a:r>
            <a:r>
              <a:rPr lang="en-US" dirty="0" err="1"/>
              <a:t>Sostituisce</a:t>
            </a:r>
            <a:r>
              <a:rPr lang="en-US" dirty="0"/>
              <a:t> </a:t>
            </a:r>
            <a:r>
              <a:rPr lang="en-US" dirty="0" err="1"/>
              <a:t>quindi</a:t>
            </a:r>
            <a:r>
              <a:rPr lang="en-US" dirty="0"/>
              <a:t> </a:t>
            </a:r>
            <a:r>
              <a:rPr lang="en-US" dirty="0" err="1"/>
              <a:t>una</a:t>
            </a:r>
            <a:r>
              <a:rPr lang="en-US" dirty="0"/>
              <a:t> </a:t>
            </a:r>
            <a:r>
              <a:rPr lang="en-US" dirty="0" err="1"/>
              <a:t>soluzione</a:t>
            </a:r>
            <a:r>
              <a:rPr lang="en-US" dirty="0"/>
              <a:t> di backup on-</a:t>
            </a:r>
            <a:r>
              <a:rPr lang="en-US" dirty="0" err="1"/>
              <a:t>prem</a:t>
            </a:r>
            <a:r>
              <a:rPr lang="en-US" dirty="0"/>
              <a:t> o in un </a:t>
            </a:r>
            <a:r>
              <a:rPr lang="en-US" dirty="0" err="1"/>
              <a:t>altro</a:t>
            </a:r>
            <a:r>
              <a:rPr lang="en-US" dirty="0"/>
              <a:t> </a:t>
            </a:r>
            <a:r>
              <a:rPr lang="en-US" dirty="0" err="1"/>
              <a:t>sito</a:t>
            </a:r>
            <a:r>
              <a:rPr lang="en-US" dirty="0"/>
              <a:t> con </a:t>
            </a:r>
            <a:r>
              <a:rPr lang="en-US" dirty="0" err="1"/>
              <a:t>una</a:t>
            </a:r>
            <a:r>
              <a:rPr lang="en-US" dirty="0"/>
              <a:t> </a:t>
            </a:r>
            <a:r>
              <a:rPr lang="en-US" dirty="0" err="1"/>
              <a:t>soluzione</a:t>
            </a:r>
            <a:r>
              <a:rPr lang="en-US" dirty="0"/>
              <a:t> in cloud, </a:t>
            </a:r>
            <a:r>
              <a:rPr lang="en-US" dirty="0" err="1"/>
              <a:t>sicura</a:t>
            </a:r>
            <a:r>
              <a:rPr lang="en-US" dirty="0"/>
              <a:t>, </a:t>
            </a:r>
            <a:r>
              <a:rPr lang="en-US" dirty="0" err="1"/>
              <a:t>affidabile</a:t>
            </a:r>
            <a:r>
              <a:rPr lang="en-US" dirty="0"/>
              <a:t> e competitive a </a:t>
            </a:r>
            <a:r>
              <a:rPr lang="en-US" dirty="0" err="1"/>
              <a:t>livello</a:t>
            </a:r>
            <a:r>
              <a:rPr lang="en-US" dirty="0"/>
              <a:t> di </a:t>
            </a:r>
            <a:r>
              <a:rPr lang="en-US" dirty="0" err="1"/>
              <a:t>costo</a:t>
            </a:r>
            <a:r>
              <a:rPr lang="en-US" dirty="0"/>
              <a:t>. </a:t>
            </a:r>
          </a:p>
          <a:p>
            <a:endParaRPr lang="en-US" dirty="0"/>
          </a:p>
          <a:p>
            <a:r>
              <a:rPr lang="en-US" dirty="0"/>
              <a:t>Non ci </a:t>
            </a:r>
            <a:r>
              <a:rPr lang="en-US" dirty="0" err="1"/>
              <a:t>sono</a:t>
            </a:r>
            <a:r>
              <a:rPr lang="en-US" dirty="0"/>
              <a:t> </a:t>
            </a:r>
            <a:r>
              <a:rPr lang="en-US" dirty="0" err="1"/>
              <a:t>costi</a:t>
            </a:r>
            <a:r>
              <a:rPr lang="en-US" dirty="0"/>
              <a:t> per </a:t>
            </a:r>
            <a:r>
              <a:rPr lang="en-US" dirty="0" err="1"/>
              <a:t>il</a:t>
            </a:r>
            <a:r>
              <a:rPr lang="en-US" dirty="0"/>
              <a:t> traffic </a:t>
            </a:r>
            <a:r>
              <a:rPr lang="en-US" dirty="0" err="1"/>
              <a:t>dati</a:t>
            </a:r>
            <a:r>
              <a:rPr lang="en-US" dirty="0"/>
              <a:t> </a:t>
            </a:r>
            <a:r>
              <a:rPr lang="en-US" dirty="0" err="1"/>
              <a:t>che</a:t>
            </a:r>
            <a:r>
              <a:rPr lang="en-US" dirty="0"/>
              <a:t> </a:t>
            </a:r>
            <a:r>
              <a:rPr lang="en-US" dirty="0" err="1"/>
              <a:t>avviene</a:t>
            </a:r>
            <a:r>
              <a:rPr lang="en-US" dirty="0"/>
              <a:t> in </a:t>
            </a:r>
            <a:r>
              <a:rPr lang="en-US" dirty="0" err="1"/>
              <a:t>fase</a:t>
            </a:r>
            <a:r>
              <a:rPr lang="en-US" dirty="0"/>
              <a:t> di restore e </a:t>
            </a:r>
            <a:r>
              <a:rPr lang="en-US" dirty="0" err="1"/>
              <a:t>anche</a:t>
            </a:r>
            <a:r>
              <a:rPr lang="en-US" dirty="0"/>
              <a:t> I </a:t>
            </a:r>
            <a:r>
              <a:rPr lang="en-US" dirty="0" err="1"/>
              <a:t>il</a:t>
            </a:r>
            <a:r>
              <a:rPr lang="en-US" dirty="0"/>
              <a:t> traffic </a:t>
            </a:r>
            <a:r>
              <a:rPr lang="en-US" dirty="0" err="1"/>
              <a:t>dei</a:t>
            </a:r>
            <a:r>
              <a:rPr lang="en-US" dirty="0"/>
              <a:t> </a:t>
            </a:r>
            <a:r>
              <a:rPr lang="en-US" dirty="0" err="1"/>
              <a:t>dati</a:t>
            </a:r>
            <a:r>
              <a:rPr lang="en-US" dirty="0"/>
              <a:t> </a:t>
            </a:r>
            <a:r>
              <a:rPr lang="en-US" dirty="0" err="1"/>
              <a:t>trasferiti</a:t>
            </a:r>
            <a:r>
              <a:rPr lang="en-US" dirty="0"/>
              <a:t> in </a:t>
            </a:r>
            <a:r>
              <a:rPr lang="en-US" dirty="0" err="1"/>
              <a:t>fase</a:t>
            </a:r>
            <a:r>
              <a:rPr lang="en-US" dirty="0"/>
              <a:t> di backup è </a:t>
            </a:r>
            <a:r>
              <a:rPr lang="en-US" dirty="0" err="1"/>
              <a:t>gratuito</a:t>
            </a:r>
            <a:r>
              <a:rPr lang="en-US" dirty="0"/>
              <a:t>.</a:t>
            </a:r>
          </a:p>
          <a:p>
            <a:endParaRPr lang="en-US" dirty="0"/>
          </a:p>
          <a:p>
            <a:r>
              <a:rPr lang="en-US" dirty="0"/>
              <a:t>È </a:t>
            </a:r>
            <a:r>
              <a:rPr lang="en-US" dirty="0" err="1"/>
              <a:t>possibile</a:t>
            </a:r>
            <a:r>
              <a:rPr lang="en-US" dirty="0"/>
              <a:t> </a:t>
            </a:r>
            <a:r>
              <a:rPr lang="en-US" dirty="0" err="1"/>
              <a:t>eseguire</a:t>
            </a:r>
            <a:r>
              <a:rPr lang="en-US" dirty="0"/>
              <a:t> </a:t>
            </a:r>
            <a:r>
              <a:rPr lang="en-US" dirty="0" err="1"/>
              <a:t>il</a:t>
            </a:r>
            <a:r>
              <a:rPr lang="en-US" dirty="0"/>
              <a:t> backup </a:t>
            </a:r>
            <a:r>
              <a:rPr lang="en-US" dirty="0" err="1"/>
              <a:t>su</a:t>
            </a:r>
            <a:r>
              <a:rPr lang="en-US" dirty="0"/>
              <a:t> Azure di file e </a:t>
            </a:r>
            <a:r>
              <a:rPr lang="en-US" dirty="0" err="1"/>
              <a:t>cartelle</a:t>
            </a:r>
            <a:r>
              <a:rPr lang="en-US" dirty="0"/>
              <a:t>, </a:t>
            </a:r>
            <a:r>
              <a:rPr lang="en-US" dirty="0" err="1"/>
              <a:t>hyper-v</a:t>
            </a:r>
            <a:r>
              <a:rPr lang="en-US" dirty="0"/>
              <a:t>, </a:t>
            </a:r>
            <a:r>
              <a:rPr lang="en-US" dirty="0" err="1"/>
              <a:t>sql</a:t>
            </a:r>
            <a:r>
              <a:rPr lang="en-US" dirty="0"/>
              <a:t> server. </a:t>
            </a:r>
            <a:r>
              <a:rPr lang="en-US" dirty="0" err="1"/>
              <a:t>Sharepoint</a:t>
            </a:r>
            <a:r>
              <a:rPr lang="en-US" dirty="0"/>
              <a:t> and exchange on-</a:t>
            </a:r>
            <a:r>
              <a:rPr lang="en-US" dirty="0" err="1"/>
              <a:t>prem</a:t>
            </a:r>
            <a:r>
              <a:rPr lang="en-US" dirty="0"/>
              <a:t>, ma </a:t>
            </a:r>
            <a:r>
              <a:rPr lang="en-US" dirty="0" err="1"/>
              <a:t>anche</a:t>
            </a:r>
            <a:r>
              <a:rPr lang="en-US" dirty="0"/>
              <a:t> VM </a:t>
            </a:r>
            <a:r>
              <a:rPr lang="en-US" dirty="0" err="1"/>
              <a:t>su</a:t>
            </a:r>
            <a:r>
              <a:rPr lang="en-US" dirty="0"/>
              <a:t>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522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continuity and disaster recovery (BCDR) strategy</a:t>
            </a:r>
          </a:p>
          <a:p>
            <a:r>
              <a:rPr lang="en-US" dirty="0"/>
              <a:t>Site Recovery is an Azure service that contributes to your BCDR strategy by orchestrating replication of </a:t>
            </a:r>
            <a:r>
              <a:rPr lang="en-US" b="1" dirty="0"/>
              <a:t>on-premises physical servers and virtual machines to the cloud (Azure) or to a secondary datacenter</a:t>
            </a:r>
            <a:r>
              <a:rPr lang="en-US" dirty="0"/>
              <a:t>. When outages occur in your primary location, you fail over to the secondary location to keep apps and workloads available. You fail back to your primary location when it returns to normal operations.</a:t>
            </a:r>
          </a:p>
          <a:p>
            <a:endParaRPr lang="en-US" dirty="0"/>
          </a:p>
          <a:p>
            <a:endParaRPr lang="en-US" dirty="0"/>
          </a:p>
          <a:p>
            <a:r>
              <a:rPr lang="en-US" dirty="0">
                <a:effectLst/>
              </a:rPr>
              <a:t>Backup ensures that your data is safe and recoverable while Site Recovery keeps your workloads available when/if an outage occurs.</a:t>
            </a:r>
          </a:p>
          <a:p>
            <a:r>
              <a:rPr lang="en-US" sz="1200" b="1" i="0" kern="1200" dirty="0">
                <a:solidFill>
                  <a:schemeClr val="tx1"/>
                </a:solidFill>
                <a:effectLst/>
                <a:latin typeface="+mn-lt"/>
                <a:ea typeface="+mn-ea"/>
                <a:cs typeface="+mn-cs"/>
              </a:rPr>
              <a:t>Azure Backup</a:t>
            </a:r>
          </a:p>
          <a:p>
            <a:r>
              <a:rPr lang="en-US" dirty="0">
                <a:effectLst/>
              </a:rPr>
              <a:t>Backs up data on-premises and in the cloud</a:t>
            </a:r>
          </a:p>
          <a:p>
            <a:r>
              <a:rPr lang="en-US" dirty="0">
                <a:effectLst/>
              </a:rPr>
              <a:t>Have wide variability in their acceptable Recovery point objective. VM backups usually one day while database backups as low as 15 minutes.</a:t>
            </a:r>
          </a:p>
          <a:p>
            <a:r>
              <a:rPr lang="en-US" dirty="0">
                <a:effectLst/>
              </a:rPr>
              <a:t>Backup data is typically retained for 30 days or less. From a compliance view, data may need to be saved for years. Backup data is ideal for archiving in such instances.</a:t>
            </a:r>
          </a:p>
          <a:p>
            <a:r>
              <a:rPr lang="en-US" dirty="0">
                <a:effectLst/>
              </a:rPr>
              <a:t>Because of a larger Recovery point objective, the amount of data a backup solution needs to process is usually much higher, which leads to a longer Recovery time objective.</a:t>
            </a:r>
          </a:p>
          <a:p>
            <a:r>
              <a:rPr lang="en-US" sz="1200" b="1" i="0" kern="1200" dirty="0">
                <a:solidFill>
                  <a:schemeClr val="tx1"/>
                </a:solidFill>
                <a:effectLst/>
                <a:latin typeface="+mn-lt"/>
                <a:ea typeface="+mn-ea"/>
                <a:cs typeface="+mn-cs"/>
              </a:rPr>
              <a:t>Azure Site Recovery</a:t>
            </a:r>
          </a:p>
          <a:p>
            <a:r>
              <a:rPr lang="en-US" dirty="0">
                <a:effectLst/>
              </a:rPr>
              <a:t>Coordinates virtual-machine and physical-server replication, failover, and fullback.</a:t>
            </a:r>
          </a:p>
          <a:p>
            <a:r>
              <a:rPr lang="en-US" dirty="0">
                <a:effectLst/>
              </a:rPr>
              <a:t>DR solutions have low Recovery point objectives; DR copy can be behind by a few seconds/minutes.</a:t>
            </a:r>
          </a:p>
          <a:p>
            <a:r>
              <a:rPr lang="en-US" dirty="0">
                <a:effectLst/>
              </a:rPr>
              <a:t>DR needs only operational recovery data, which can take hours to a day. Using DR data for long-term retention is not recommended because of the fine-grained data capture.</a:t>
            </a:r>
          </a:p>
          <a:p>
            <a:r>
              <a:rPr lang="en-US" dirty="0">
                <a:effectLst/>
              </a:rPr>
              <a:t>Disaster recovery solutions have smaller Recovery time objectives because they are more in sync with the source.</a:t>
            </a:r>
          </a:p>
          <a:p>
            <a:r>
              <a:rPr lang="en-US" dirty="0">
                <a:effectLst/>
              </a:rPr>
              <a:t>Remote monitor the health of machines and create customizable recovery plans.</a:t>
            </a:r>
          </a:p>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40</a:t>
            </a:fld>
            <a:endParaRPr lang="it-IT"/>
          </a:p>
        </p:txBody>
      </p:sp>
    </p:spTree>
    <p:extLst>
      <p:ext uri="{BB962C8B-B14F-4D97-AF65-F5344CB8AC3E}">
        <p14:creationId xmlns:p14="http://schemas.microsoft.com/office/powerpoint/2010/main" val="1058571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950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485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 Standard</a:t>
            </a:r>
            <a:r>
              <a:rPr lang="en-US" baseline="0" dirty="0"/>
              <a:t> and 1 is size of the VM. For App Service A1 a small VM (1 core 1.6 GB)</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10/27/2016 8:00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539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800" b="1" dirty="0">
                <a:solidFill>
                  <a:srgbClr val="000000">
                    <a:lumMod val="85000"/>
                    <a:lumOff val="15000"/>
                  </a:srgbClr>
                </a:solidFill>
                <a:latin typeface="Segoe UI Light"/>
              </a:rPr>
              <a:t>Solution flow</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Users connect to front end server to access the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Azure DNS resolves web app server name and gets app location</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User authentication with Azure AD or other identity providers</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Web and app server can be hosted on Azure Compute or Azure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App data can be stored in relational or non-relational databases; different data </a:t>
            </a:r>
            <a:r>
              <a:rPr lang="en-US" sz="1200" dirty="0" err="1">
                <a:solidFill>
                  <a:srgbClr val="000000">
                    <a:lumMod val="85000"/>
                    <a:lumOff val="15000"/>
                  </a:srgbClr>
                </a:solidFill>
                <a:latin typeface="Segoe UI"/>
              </a:rPr>
              <a:t>backends</a:t>
            </a:r>
            <a:r>
              <a:rPr lang="en-US" sz="1200" dirty="0">
                <a:solidFill>
                  <a:srgbClr val="000000">
                    <a:lumMod val="85000"/>
                    <a:lumOff val="15000"/>
                  </a:srgbClr>
                </a:solidFill>
                <a:latin typeface="Segoe UI"/>
              </a:rPr>
              <a:t> across cloud or SaaS store app data</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Multiple development and deployment tools supported </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Additional services like automation, search, service bus, and CDN can be used with Web App</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Machine Learning, Data Lake Analytics, and Stream Analytics analyze app data and user behavior</a:t>
            </a:r>
          </a:p>
          <a:p>
            <a:pPr marL="228591" indent="-228591" defTabSz="1088430">
              <a:spcBef>
                <a:spcPts val="833"/>
              </a:spcBef>
              <a:buFont typeface="+mj-lt"/>
              <a:buAutoNum type="arabicPeriod"/>
            </a:pPr>
            <a:r>
              <a:rPr lang="en-US" sz="1200" dirty="0">
                <a:solidFill>
                  <a:srgbClr val="000000">
                    <a:lumMod val="85000"/>
                    <a:lumOff val="15000"/>
                  </a:srgbClr>
                </a:solidFill>
                <a:latin typeface="Segoe UI"/>
              </a:rPr>
              <a:t>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visualize data </a:t>
            </a:r>
            <a:br>
              <a:rPr lang="en-US" sz="1200" dirty="0">
                <a:solidFill>
                  <a:srgbClr val="000000">
                    <a:lumMod val="85000"/>
                    <a:lumOff val="15000"/>
                  </a:srgbClr>
                </a:solidFill>
                <a:latin typeface="Segoe UI"/>
              </a:rPr>
            </a:br>
            <a:r>
              <a:rPr lang="en-US" sz="1200" dirty="0">
                <a:solidFill>
                  <a:srgbClr val="000000">
                    <a:lumMod val="85000"/>
                    <a:lumOff val="15000"/>
                  </a:srgbClr>
                </a:solidFill>
                <a:latin typeface="Segoe UI"/>
              </a:rPr>
              <a:t>with meaningful insights to make data more presentable </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13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a:t>
            </a:r>
            <a:r>
              <a:rPr lang="en-US" b="1" baseline="0" dirty="0"/>
              <a:t> Objective: </a:t>
            </a:r>
            <a:r>
              <a:rPr lang="en-US" b="0" baseline="0" dirty="0"/>
              <a:t>Introduce Windows Azure Traffic Manager as method to globally load-balance users across application instances.</a:t>
            </a:r>
          </a:p>
          <a:p>
            <a:endParaRPr lang="en-US" b="0" baseline="0" dirty="0"/>
          </a:p>
          <a:p>
            <a:r>
              <a:rPr lang="en-US" b="1" baseline="0" dirty="0"/>
              <a:t>Key Talking Points:</a:t>
            </a:r>
          </a:p>
          <a:p>
            <a:pPr marL="285750" indent="-285750">
              <a:buFont typeface="Arial" panose="020B0604020202020204" pitchFamily="34" charset="0"/>
              <a:buChar char="•"/>
            </a:pPr>
            <a:r>
              <a:rPr lang="en-US" b="0" baseline="0" dirty="0"/>
              <a:t>Traffic Manager provides a globally load-balanced DNS namespace ( foo.cloudapp.net in the slide ) that can transparent direct users to the closest application instance provisioning in a cloud service.</a:t>
            </a:r>
          </a:p>
          <a:p>
            <a:pPr marL="285750" indent="-285750">
              <a:buFont typeface="Arial" panose="020B0604020202020204" pitchFamily="34" charset="0"/>
              <a:buChar char="•"/>
            </a:pPr>
            <a:r>
              <a:rPr lang="en-US" b="0" baseline="0" dirty="0"/>
              <a:t>Policies can be used to load-balance users based on </a:t>
            </a:r>
            <a:r>
              <a:rPr lang="en-US" b="1" baseline="0" dirty="0"/>
              <a:t>Performance</a:t>
            </a:r>
            <a:r>
              <a:rPr lang="en-US" b="0" baseline="0" dirty="0"/>
              <a:t> ( network latency/closeness ), </a:t>
            </a:r>
            <a:r>
              <a:rPr lang="en-US" b="1" baseline="0" dirty="0"/>
              <a:t>Round-robin</a:t>
            </a:r>
            <a:r>
              <a:rPr lang="en-US" b="0" baseline="0" dirty="0"/>
              <a:t>, or </a:t>
            </a:r>
            <a:r>
              <a:rPr lang="en-US" b="1" baseline="0" dirty="0"/>
              <a:t>Failover</a:t>
            </a:r>
          </a:p>
          <a:p>
            <a:pPr marL="285750" indent="-285750">
              <a:buFont typeface="Arial" panose="020B0604020202020204" pitchFamily="34" charset="0"/>
              <a:buChar char="•"/>
            </a:pPr>
            <a:r>
              <a:rPr lang="en-US" b="0" baseline="0" dirty="0"/>
              <a:t>Traffic Manager uses HTTP or HTTPS to monitor available of each application instance by periodically sending tests to each cloud service.</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1" baseline="0" dirty="0"/>
              <a:t>Creating a Traffic Manager Profile: </a:t>
            </a:r>
            <a:r>
              <a:rPr lang="en-US" b="0" baseline="0" dirty="0"/>
              <a:t>http://msdn.microsoft.com/en-US/library/windowsazure/dn339012.aspx</a:t>
            </a:r>
          </a:p>
          <a:p>
            <a:pPr marL="285750" indent="-2857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4320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557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8756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C773E89-78FB-434A-8200-4DB3056663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9711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364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Azure Functions extends Azure’s application platform by offering </a:t>
            </a:r>
            <a:r>
              <a:rPr lang="en-US" b="1" dirty="0" err="1">
                <a:effectLst/>
              </a:rPr>
              <a:t>serverless</a:t>
            </a:r>
            <a:r>
              <a:rPr lang="en-US" b="1" dirty="0">
                <a:effectLst/>
              </a:rPr>
              <a:t> compute for event-driven solutions</a:t>
            </a:r>
            <a:r>
              <a:rPr lang="en-US" dirty="0">
                <a:effectLst/>
              </a:rPr>
              <a:t>.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b="1" dirty="0">
                <a:effectLst/>
              </a:rPr>
              <a:t>Azure Functions allows developers to program functions in JavaScript, C#, Python and PHP or scripting options such as Bash, Batch, and PowerShell </a:t>
            </a:r>
            <a:r>
              <a:rPr lang="en-US" b="0" dirty="0">
                <a:effectLst/>
              </a:rPr>
              <a:t>using</a:t>
            </a:r>
            <a:r>
              <a:rPr lang="en-US" b="1" dirty="0">
                <a:effectLst/>
              </a:rPr>
              <a:t> </a:t>
            </a:r>
            <a:r>
              <a:rPr lang="en-US" dirty="0">
                <a:effectLst/>
              </a:rPr>
              <a:t>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138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a:t>
            </a:r>
            <a:r>
              <a:rPr lang="en-US" sz="1200" b="1" i="0" u="sng" kern="1200" dirty="0">
                <a:solidFill>
                  <a:schemeClr val="tx1"/>
                </a:solidFill>
                <a:effectLst/>
                <a:latin typeface="+mn-lt"/>
                <a:ea typeface="+mn-ea"/>
                <a:cs typeface="+mn-cs"/>
              </a:rPr>
              <a:t>easily implement code that reacts to events generated from across the breadth of Azure.</a:t>
            </a:r>
            <a:r>
              <a:rPr lang="en-US" sz="1200" b="0" i="0" kern="1200" dirty="0">
                <a:solidFill>
                  <a:schemeClr val="tx1"/>
                </a:solidFill>
                <a:effectLst/>
                <a:latin typeface="+mn-lt"/>
                <a:ea typeface="+mn-ea"/>
                <a:cs typeface="+mn-cs"/>
              </a:rPr>
              <a:t>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a:t>
            </a:r>
            <a:r>
              <a:rPr lang="en-US" sz="1200" b="1" i="0" u="sng" kern="1200" dirty="0">
                <a:solidFill>
                  <a:schemeClr val="tx1"/>
                </a:solidFill>
                <a:effectLst/>
                <a:latin typeface="+mn-lt"/>
                <a:ea typeface="+mn-ea"/>
                <a:cs typeface="+mn-cs"/>
              </a:rPr>
              <a:t>you will only be charged for the time your code is running</a:t>
            </a:r>
            <a:r>
              <a:rPr lang="en-US" sz="1200" i="0" kern="1200" dirty="0">
                <a:solidFill>
                  <a:schemeClr val="tx1"/>
                </a:solidFill>
                <a:effectLst/>
                <a:latin typeface="+mn-lt"/>
                <a:ea typeface="+mn-ea"/>
                <a:cs typeface="+mn-cs"/>
              </a:rPr>
              <a:t>.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61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Nel modello ARM, rispetto a ASM, ogni tipologia di risorse ha il proprio service provider. In questo modo le risorse possono essere creare in modo parallelo e non più sequenziale.</a:t>
            </a:r>
          </a:p>
          <a:p>
            <a:r>
              <a:rPr lang="it-IT" dirty="0"/>
              <a:t>Nel modello ASM tutti i servizi dovevano essere aggiornati insieme e se un servizio veniva creato, ma gli altri no, bisognava aspettare il completamento della creazione di tutti per poter utilizzare anche il primo.</a:t>
            </a:r>
          </a:p>
          <a:p>
            <a:endParaRPr lang="it-IT" dirty="0"/>
          </a:p>
          <a:p>
            <a:r>
              <a:rPr lang="it-IT" dirty="0"/>
              <a:t>Control </a:t>
            </a:r>
            <a:r>
              <a:rPr lang="it-IT" dirty="0" err="1"/>
              <a:t>plane</a:t>
            </a:r>
            <a:r>
              <a:rPr lang="it-IT" dirty="0"/>
              <a:t> vs data </a:t>
            </a:r>
            <a:r>
              <a:rPr lang="it-IT" dirty="0" err="1"/>
              <a:t>plane</a:t>
            </a:r>
            <a:r>
              <a:rPr lang="it-IT" dirty="0"/>
              <a:t>: ARM viene utilizzato per controllare i servizi creati, non come vengono gestiti i dati utilizzati da questi.</a:t>
            </a:r>
          </a:p>
          <a:p>
            <a:endParaRPr lang="it-IT" dirty="0"/>
          </a:p>
          <a:p>
            <a:r>
              <a:rPr lang="it-IT" dirty="0"/>
              <a:t>Sicurezza </a:t>
            </a:r>
            <a:r>
              <a:rPr lang="it-IT" dirty="0">
                <a:sym typeface="Wingdings" panose="05000000000000000000" pitchFamily="2" charset="2"/>
              </a:rPr>
              <a:t> RBAC, definizione di ruoli per gli utenti che definiscono cosa possono fare all’interno del </a:t>
            </a:r>
            <a:r>
              <a:rPr lang="it-IT" dirty="0" err="1">
                <a:sym typeface="Wingdings" panose="05000000000000000000" pitchFamily="2" charset="2"/>
              </a:rPr>
              <a:t>resource</a:t>
            </a:r>
            <a:r>
              <a:rPr lang="it-IT" dirty="0">
                <a:sym typeface="Wingdings" panose="05000000000000000000" pitchFamily="2" charset="2"/>
              </a:rPr>
              <a:t> </a:t>
            </a:r>
            <a:r>
              <a:rPr lang="it-IT" dirty="0" err="1">
                <a:sym typeface="Wingdings" panose="05000000000000000000" pitchFamily="2" charset="2"/>
              </a:rPr>
              <a:t>group</a:t>
            </a:r>
            <a:r>
              <a:rPr lang="it-IT" dirty="0">
                <a:sym typeface="Wingdings" panose="05000000000000000000" pitchFamily="2" charset="2"/>
              </a:rPr>
              <a:t> (es. OWNER può fare tutto, READER può accedere a tutto in lettura tranne ai </a:t>
            </a:r>
            <a:r>
              <a:rPr lang="it-IT" dirty="0" err="1">
                <a:sym typeface="Wingdings" panose="05000000000000000000" pitchFamily="2" charset="2"/>
              </a:rPr>
              <a:t>secrets</a:t>
            </a:r>
            <a:r>
              <a:rPr lang="it-IT" dirty="0">
                <a:sym typeface="Wingdings" panose="05000000000000000000" pitchFamily="2" charset="2"/>
              </a:rPr>
              <a:t>, CONTRIBUTOR può fare tutto tranne aggiungere o rimuovere un utente)</a:t>
            </a:r>
          </a:p>
          <a:p>
            <a:endParaRPr lang="it-IT" dirty="0">
              <a:sym typeface="Wingdings" panose="05000000000000000000" pitchFamily="2" charset="2"/>
            </a:endParaRPr>
          </a:p>
          <a:p>
            <a:r>
              <a:rPr lang="it-IT" dirty="0">
                <a:sym typeface="Wingdings" panose="05000000000000000000" pitchFamily="2" charset="2"/>
              </a:rPr>
              <a:t>Billing  possibile aggiungere dei TAG alle risorse o ai gruppi di risorse (ce ne sono già di default) per vedere il billing complessivo delle risorse relative a un certo </a:t>
            </a:r>
            <a:r>
              <a:rPr lang="it-IT" dirty="0" err="1">
                <a:sym typeface="Wingdings" panose="05000000000000000000" pitchFamily="2" charset="2"/>
              </a:rPr>
              <a:t>tag</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67</a:t>
            </a:fld>
            <a:endParaRPr lang="it-IT"/>
          </a:p>
        </p:txBody>
      </p:sp>
    </p:spTree>
    <p:extLst>
      <p:ext uri="{BB962C8B-B14F-4D97-AF65-F5344CB8AC3E}">
        <p14:creationId xmlns:p14="http://schemas.microsoft.com/office/powerpoint/2010/main" val="3176291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a:p>
            <a:pPr marL="171450" indent="-171450">
              <a:buFont typeface="Wingdings" panose="05000000000000000000" pitchFamily="2" charset="2"/>
              <a:buChar char="à"/>
            </a:pPr>
            <a:r>
              <a:rPr lang="it-IT" dirty="0">
                <a:sym typeface="Wingdings" panose="05000000000000000000" pitchFamily="2" charset="2"/>
              </a:rPr>
              <a:t>Parametrizzare alcuni valori (nome delle VM, delle </a:t>
            </a:r>
            <a:r>
              <a:rPr lang="it-IT" dirty="0" err="1">
                <a:sym typeface="Wingdings" panose="05000000000000000000" pitchFamily="2" charset="2"/>
              </a:rPr>
              <a:t>Vnet</a:t>
            </a:r>
            <a:r>
              <a:rPr lang="it-IT" dirty="0">
                <a:sym typeface="Wingdings" panose="05000000000000000000" pitchFamily="2" charset="2"/>
              </a:rPr>
              <a:t>, </a:t>
            </a:r>
            <a:r>
              <a:rPr lang="it-IT" dirty="0" err="1">
                <a:sym typeface="Wingdings" panose="05000000000000000000" pitchFamily="2" charset="2"/>
              </a:rPr>
              <a:t>size</a:t>
            </a:r>
            <a:r>
              <a:rPr lang="it-IT" dirty="0">
                <a:sym typeface="Wingdings" panose="05000000000000000000" pitchFamily="2" charset="2"/>
              </a:rPr>
              <a:t>,…) + dipendenze tra le risorse (es. non voglio creare la VM prima che sia stato creato lo </a:t>
            </a:r>
            <a:r>
              <a:rPr lang="it-IT" dirty="0" err="1">
                <a:sym typeface="Wingdings" panose="05000000000000000000" pitchFamily="2" charset="2"/>
              </a:rPr>
              <a:t>storage</a:t>
            </a:r>
            <a:r>
              <a:rPr lang="it-IT" dirty="0">
                <a:sym typeface="Wingdings" panose="05000000000000000000" pitchFamily="2" charset="2"/>
              </a:rPr>
              <a:t> dove caricare il VHD)</a:t>
            </a:r>
          </a:p>
          <a:p>
            <a:pPr marL="171450" indent="-171450">
              <a:buFont typeface="Wingdings" panose="05000000000000000000" pitchFamily="2" charset="2"/>
              <a:buChar char="à"/>
            </a:pPr>
            <a:endParaRPr lang="it-IT" dirty="0">
              <a:sym typeface="Wingdings" panose="05000000000000000000" pitchFamily="2" charset="2"/>
            </a:endParaRPr>
          </a:p>
          <a:p>
            <a:pPr marL="171450" indent="-171450">
              <a:buFont typeface="Wingdings" panose="05000000000000000000" pitchFamily="2" charset="2"/>
              <a:buChar char="à"/>
            </a:pPr>
            <a:r>
              <a:rPr lang="it-IT" dirty="0">
                <a:sym typeface="Wingdings" panose="05000000000000000000" pitchFamily="2" charset="2"/>
              </a:rPr>
              <a:t>Script PS eseguito in modo sequenziale, </a:t>
            </a:r>
            <a:r>
              <a:rPr lang="it-IT" dirty="0" err="1">
                <a:sym typeface="Wingdings" panose="05000000000000000000" pitchFamily="2" charset="2"/>
              </a:rPr>
              <a:t>template</a:t>
            </a:r>
            <a:r>
              <a:rPr lang="it-IT" dirty="0">
                <a:sym typeface="Wingdings" panose="05000000000000000000" pitchFamily="2" charset="2"/>
              </a:rPr>
              <a:t> eseguito in parallelo a seconda delle dipendenze</a:t>
            </a:r>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68</a:t>
            </a:fld>
            <a:endParaRPr lang="it-IT"/>
          </a:p>
        </p:txBody>
      </p:sp>
    </p:spTree>
    <p:extLst>
      <p:ext uri="{BB962C8B-B14F-4D97-AF65-F5344CB8AC3E}">
        <p14:creationId xmlns:p14="http://schemas.microsoft.com/office/powerpoint/2010/main" val="2075080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10/27/2016 8:00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15537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2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17</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accent1"/>
                </a:solidFill>
                <a:ea typeface="+mn-ea"/>
                <a:cs typeface="+mn-cs"/>
              </a:rPr>
              <a:t>Per </a:t>
            </a:r>
            <a:r>
              <a:rPr lang="en-US" sz="1200" kern="1200" dirty="0" err="1">
                <a:solidFill>
                  <a:schemeClr val="accent1"/>
                </a:solidFill>
                <a:ea typeface="+mn-ea"/>
                <a:cs typeface="+mn-cs"/>
              </a:rPr>
              <a:t>quanto</a:t>
            </a:r>
            <a:r>
              <a:rPr lang="en-US" sz="1200" kern="1200" dirty="0">
                <a:solidFill>
                  <a:schemeClr val="accent1"/>
                </a:solidFill>
                <a:ea typeface="+mn-ea"/>
                <a:cs typeface="+mn-cs"/>
              </a:rPr>
              <a:t> </a:t>
            </a:r>
            <a:r>
              <a:rPr lang="en-US" sz="1200" kern="1200" dirty="0" err="1">
                <a:solidFill>
                  <a:schemeClr val="accent1"/>
                </a:solidFill>
                <a:ea typeface="+mn-ea"/>
                <a:cs typeface="+mn-cs"/>
              </a:rPr>
              <a:t>riguarda</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tema</a:t>
            </a:r>
            <a:r>
              <a:rPr lang="en-US" sz="1200" kern="1200" dirty="0">
                <a:solidFill>
                  <a:schemeClr val="accent1"/>
                </a:solidFill>
                <a:ea typeface="+mn-ea"/>
                <a:cs typeface="+mn-cs"/>
              </a:rPr>
              <a:t> </a:t>
            </a:r>
            <a:r>
              <a:rPr lang="en-US" sz="1200" kern="1200" dirty="0" err="1">
                <a:solidFill>
                  <a:schemeClr val="accent1"/>
                </a:solidFill>
                <a:ea typeface="+mn-ea"/>
                <a:cs typeface="+mn-cs"/>
              </a:rPr>
              <a:t>della</a:t>
            </a:r>
            <a:r>
              <a:rPr lang="en-US" sz="1200" kern="1200" dirty="0">
                <a:solidFill>
                  <a:schemeClr val="accent1"/>
                </a:solidFill>
                <a:ea typeface="+mn-ea"/>
                <a:cs typeface="+mn-cs"/>
              </a:rPr>
              <a:t> </a:t>
            </a:r>
            <a:r>
              <a:rPr lang="en-US" sz="1200" kern="1200" dirty="0" err="1">
                <a:solidFill>
                  <a:schemeClr val="accent1"/>
                </a:solidFill>
                <a:ea typeface="+mn-ea"/>
                <a:cs typeface="+mn-cs"/>
              </a:rPr>
              <a:t>sicurezza</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molto </a:t>
            </a:r>
            <a:r>
              <a:rPr lang="en-US" sz="1200" kern="1200" dirty="0" err="1">
                <a:solidFill>
                  <a:schemeClr val="accent1"/>
                </a:solidFill>
                <a:ea typeface="+mn-ea"/>
                <a:cs typeface="+mn-cs"/>
              </a:rPr>
              <a:t>delicato</a:t>
            </a:r>
            <a:r>
              <a:rPr lang="en-US" sz="1200" kern="1200" dirty="0">
                <a:solidFill>
                  <a:schemeClr val="accent1"/>
                </a:solidFill>
                <a:ea typeface="+mn-ea"/>
                <a:cs typeface="+mn-cs"/>
              </a:rPr>
              <a:t> </a:t>
            </a:r>
            <a:r>
              <a:rPr lang="en-US" sz="1200" kern="1200" dirty="0" err="1">
                <a:solidFill>
                  <a:schemeClr val="accent1"/>
                </a:solidFill>
                <a:ea typeface="+mn-ea"/>
                <a:cs typeface="+mn-cs"/>
              </a:rPr>
              <a:t>quando</a:t>
            </a:r>
            <a:r>
              <a:rPr lang="en-US" sz="1200" kern="1200" dirty="0">
                <a:solidFill>
                  <a:schemeClr val="accent1"/>
                </a:solidFill>
                <a:ea typeface="+mn-ea"/>
                <a:cs typeface="+mn-cs"/>
              </a:rPr>
              <a:t> </a:t>
            </a:r>
            <a:r>
              <a:rPr lang="en-US" sz="1200" kern="1200" dirty="0" err="1">
                <a:solidFill>
                  <a:schemeClr val="accent1"/>
                </a:solidFill>
                <a:ea typeface="+mn-ea"/>
                <a:cs typeface="+mn-cs"/>
              </a:rPr>
              <a:t>si</a:t>
            </a:r>
            <a:r>
              <a:rPr lang="en-US" sz="1200" kern="1200" dirty="0">
                <a:solidFill>
                  <a:schemeClr val="accent1"/>
                </a:solidFill>
                <a:ea typeface="+mn-ea"/>
                <a:cs typeface="+mn-cs"/>
              </a:rPr>
              <a:t> </a:t>
            </a:r>
            <a:r>
              <a:rPr lang="en-US" sz="1200" kern="1200" dirty="0" err="1">
                <a:solidFill>
                  <a:schemeClr val="accent1"/>
                </a:solidFill>
                <a:ea typeface="+mn-ea"/>
                <a:cs typeface="+mn-cs"/>
              </a:rPr>
              <a:t>tratta</a:t>
            </a:r>
            <a:r>
              <a:rPr lang="en-US" sz="1200" kern="1200" dirty="0">
                <a:solidFill>
                  <a:schemeClr val="accent1"/>
                </a:solidFill>
                <a:ea typeface="+mn-ea"/>
                <a:cs typeface="+mn-cs"/>
              </a:rPr>
              <a:t> di </a:t>
            </a:r>
            <a:r>
              <a:rPr lang="en-US" sz="1200" kern="1200" dirty="0" err="1">
                <a:solidFill>
                  <a:schemeClr val="accent1"/>
                </a:solidFill>
                <a:ea typeface="+mn-ea"/>
                <a:cs typeface="+mn-cs"/>
              </a:rPr>
              <a:t>piattaforme</a:t>
            </a:r>
            <a:r>
              <a:rPr lang="en-US" sz="1200" kern="1200" dirty="0">
                <a:solidFill>
                  <a:schemeClr val="accent1"/>
                </a:solidFill>
                <a:ea typeface="+mn-ea"/>
                <a:cs typeface="+mn-cs"/>
              </a:rPr>
              <a:t> cloud, </a:t>
            </a:r>
            <a:r>
              <a:rPr lang="en-US" sz="1200" kern="1200" dirty="0" err="1">
                <a:solidFill>
                  <a:schemeClr val="accent1"/>
                </a:solidFill>
                <a:ea typeface="+mn-ea"/>
                <a:cs typeface="+mn-cs"/>
              </a:rPr>
              <a:t>relativamente</a:t>
            </a:r>
            <a:r>
              <a:rPr lang="en-US" sz="1200" kern="1200" dirty="0">
                <a:solidFill>
                  <a:schemeClr val="accent1"/>
                </a:solidFill>
                <a:ea typeface="+mn-ea"/>
                <a:cs typeface="+mn-cs"/>
              </a:rPr>
              <a:t> a azure </a:t>
            </a:r>
            <a:r>
              <a:rPr lang="en-US" sz="1200" kern="1200" dirty="0" err="1">
                <a:solidFill>
                  <a:schemeClr val="accent1"/>
                </a:solidFill>
                <a:ea typeface="+mn-ea"/>
                <a:cs typeface="+mn-cs"/>
              </a:rPr>
              <a:t>possiamo</a:t>
            </a:r>
            <a:r>
              <a:rPr lang="en-US" sz="1200" kern="1200" dirty="0">
                <a:solidFill>
                  <a:schemeClr val="accent1"/>
                </a:solidFill>
                <a:ea typeface="+mn-ea"/>
                <a:cs typeface="+mn-cs"/>
              </a:rPr>
              <a:t> dire </a:t>
            </a:r>
            <a:r>
              <a:rPr lang="en-US" sz="1200" kern="1200" dirty="0" err="1">
                <a:solidFill>
                  <a:schemeClr val="accent1"/>
                </a:solidFill>
                <a:ea typeface="+mn-ea"/>
                <a:cs typeface="+mn-cs"/>
              </a:rPr>
              <a:t>che</a:t>
            </a:r>
            <a:r>
              <a:rPr lang="en-US" sz="1200" kern="1200" dirty="0">
                <a:solidFill>
                  <a:schemeClr val="accent1"/>
                </a:solidFill>
                <a:ea typeface="+mn-ea"/>
                <a:cs typeface="+mn-cs"/>
              </a:rPr>
              <a:t>:</a:t>
            </a:r>
          </a:p>
          <a:p>
            <a:pPr marL="171450" indent="-171450">
              <a:buFontTx/>
              <a:buChar char="-"/>
            </a:pPr>
            <a:r>
              <a:rPr lang="en-US" sz="1200" kern="1200" dirty="0">
                <a:solidFill>
                  <a:schemeClr val="accent1"/>
                </a:solidFill>
                <a:ea typeface="+mn-ea"/>
                <a:cs typeface="+mn-cs"/>
              </a:rPr>
              <a:t>Azure è compliant per la </a:t>
            </a:r>
            <a:r>
              <a:rPr lang="en-US" sz="1200" kern="1200" dirty="0" err="1">
                <a:solidFill>
                  <a:schemeClr val="accent1"/>
                </a:solidFill>
                <a:ea typeface="+mn-ea"/>
                <a:cs typeface="+mn-cs"/>
              </a:rPr>
              <a:t>certificazione</a:t>
            </a:r>
            <a:r>
              <a:rPr lang="en-US" sz="1200" kern="1200" dirty="0">
                <a:solidFill>
                  <a:schemeClr val="accent1"/>
                </a:solidFill>
                <a:ea typeface="+mn-ea"/>
                <a:cs typeface="+mn-cs"/>
              </a:rPr>
              <a:t> ISO 27018, </a:t>
            </a:r>
            <a:r>
              <a:rPr lang="en-US" sz="1200" kern="1200" dirty="0" err="1">
                <a:solidFill>
                  <a:schemeClr val="accent1"/>
                </a:solidFill>
                <a:ea typeface="+mn-ea"/>
                <a:cs typeface="+mn-cs"/>
              </a:rPr>
              <a:t>che</a:t>
            </a:r>
            <a:r>
              <a:rPr lang="en-US" sz="1200" kern="1200" dirty="0">
                <a:solidFill>
                  <a:schemeClr val="accent1"/>
                </a:solidFill>
                <a:ea typeface="+mn-ea"/>
                <a:cs typeface="+mn-cs"/>
              </a:rPr>
              <a:t> </a:t>
            </a:r>
            <a:r>
              <a:rPr lang="en-US" sz="1200" kern="1200" dirty="0" err="1">
                <a:solidFill>
                  <a:schemeClr val="accent1"/>
                </a:solidFill>
                <a:ea typeface="+mn-ea"/>
                <a:cs typeface="+mn-cs"/>
              </a:rPr>
              <a:t>stabilisce</a:t>
            </a:r>
            <a:r>
              <a:rPr lang="en-US" sz="1200" kern="1200" dirty="0">
                <a:solidFill>
                  <a:schemeClr val="accent1"/>
                </a:solidFill>
                <a:ea typeface="+mn-ea"/>
                <a:cs typeface="+mn-cs"/>
              </a:rPr>
              <a:t> le guideline in </a:t>
            </a:r>
            <a:r>
              <a:rPr lang="en-US" sz="1200" kern="1200" dirty="0" err="1">
                <a:solidFill>
                  <a:schemeClr val="accent1"/>
                </a:solidFill>
                <a:ea typeface="+mn-ea"/>
                <a:cs typeface="+mn-cs"/>
              </a:rPr>
              <a:t>materia</a:t>
            </a:r>
            <a:r>
              <a:rPr lang="en-US" sz="1200" kern="1200" dirty="0">
                <a:solidFill>
                  <a:schemeClr val="accent1"/>
                </a:solidFill>
                <a:ea typeface="+mn-ea"/>
                <a:cs typeface="+mn-cs"/>
              </a:rPr>
              <a:t> di </a:t>
            </a:r>
            <a:r>
              <a:rPr lang="en-US" sz="1200" kern="1200" dirty="0" err="1">
                <a:solidFill>
                  <a:schemeClr val="accent1"/>
                </a:solidFill>
                <a:ea typeface="+mn-ea"/>
                <a:cs typeface="+mn-cs"/>
              </a:rPr>
              <a:t>protezione</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a:t>
            </a:r>
            <a:r>
              <a:rPr lang="en-US" sz="1200" kern="1200" dirty="0" err="1">
                <a:solidFill>
                  <a:schemeClr val="accent1"/>
                </a:solidFill>
                <a:ea typeface="+mn-ea"/>
                <a:cs typeface="+mn-cs"/>
              </a:rPr>
              <a:t>sensibili</a:t>
            </a:r>
            <a:r>
              <a:rPr lang="en-US" sz="1200" kern="1200" dirty="0">
                <a:solidFill>
                  <a:schemeClr val="accent1"/>
                </a:solidFill>
                <a:ea typeface="+mn-ea"/>
                <a:cs typeface="+mn-cs"/>
              </a:rPr>
              <a:t> in accord con </a:t>
            </a:r>
            <a:r>
              <a:rPr lang="en-US" sz="1200" kern="1200" dirty="0" err="1">
                <a:solidFill>
                  <a:schemeClr val="accent1"/>
                </a:solidFill>
                <a:ea typeface="+mn-ea"/>
                <a:cs typeface="+mn-cs"/>
              </a:rPr>
              <a:t>i</a:t>
            </a:r>
            <a:r>
              <a:rPr lang="en-US" sz="1200" kern="1200" dirty="0">
                <a:solidFill>
                  <a:schemeClr val="accent1"/>
                </a:solidFill>
                <a:ea typeface="+mn-ea"/>
                <a:cs typeface="+mn-cs"/>
              </a:rPr>
              <a:t> </a:t>
            </a:r>
            <a:r>
              <a:rPr lang="en-US" sz="1200" kern="1200" dirty="0" err="1">
                <a:solidFill>
                  <a:schemeClr val="accent1"/>
                </a:solidFill>
                <a:ea typeface="+mn-ea"/>
                <a:cs typeface="+mn-cs"/>
              </a:rPr>
              <a:t>principi</a:t>
            </a:r>
            <a:r>
              <a:rPr lang="en-US" sz="1200" kern="1200" dirty="0">
                <a:solidFill>
                  <a:schemeClr val="accent1"/>
                </a:solidFill>
                <a:ea typeface="+mn-ea"/>
                <a:cs typeface="+mn-cs"/>
              </a:rPr>
              <a:t> di privacy </a:t>
            </a:r>
            <a:r>
              <a:rPr lang="en-US" sz="1200" kern="1200" dirty="0" err="1">
                <a:solidFill>
                  <a:schemeClr val="accent1"/>
                </a:solidFill>
                <a:ea typeface="+mn-ea"/>
                <a:cs typeface="+mn-cs"/>
              </a:rPr>
              <a:t>definiti</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iso</a:t>
            </a:r>
            <a:r>
              <a:rPr lang="en-US" sz="1200" kern="1200" dirty="0">
                <a:solidFill>
                  <a:schemeClr val="accent1"/>
                </a:solidFill>
                <a:ea typeface="+mn-ea"/>
                <a:cs typeface="+mn-cs"/>
              </a:rPr>
              <a:t>/</a:t>
            </a:r>
            <a:r>
              <a:rPr lang="en-US" sz="1200" kern="1200" dirty="0" err="1">
                <a:solidFill>
                  <a:schemeClr val="accent1"/>
                </a:solidFill>
                <a:ea typeface="+mn-ea"/>
                <a:cs typeface="+mn-cs"/>
              </a:rPr>
              <a:t>iec</a:t>
            </a:r>
            <a:r>
              <a:rPr lang="en-US" sz="1200" kern="1200" dirty="0">
                <a:solidFill>
                  <a:schemeClr val="accent1"/>
                </a:solidFill>
                <a:ea typeface="+mn-ea"/>
                <a:cs typeface="+mn-cs"/>
              </a:rPr>
              <a:t> 29100 </a:t>
            </a:r>
          </a:p>
          <a:p>
            <a:r>
              <a:rPr lang="en-US" sz="1200" kern="1200" dirty="0">
                <a:solidFill>
                  <a:schemeClr val="accent1"/>
                </a:solidFill>
                <a:ea typeface="+mn-ea"/>
                <a:cs typeface="+mn-cs"/>
              </a:rPr>
              <a:t>- Azure è </a:t>
            </a:r>
            <a:r>
              <a:rPr lang="en-US" sz="1200" kern="1200" dirty="0" err="1">
                <a:solidFill>
                  <a:schemeClr val="accent1"/>
                </a:solidFill>
                <a:ea typeface="+mn-ea"/>
                <a:cs typeface="+mn-cs"/>
              </a:rPr>
              <a:t>una</a:t>
            </a:r>
            <a:r>
              <a:rPr lang="en-US" sz="1200" kern="1200" dirty="0">
                <a:solidFill>
                  <a:schemeClr val="accent1"/>
                </a:solidFill>
                <a:ea typeface="+mn-ea"/>
                <a:cs typeface="+mn-cs"/>
              </a:rPr>
              <a:t> </a:t>
            </a:r>
            <a:r>
              <a:rPr lang="en-US" sz="1200" kern="1200" dirty="0" err="1">
                <a:solidFill>
                  <a:schemeClr val="accent1"/>
                </a:solidFill>
                <a:ea typeface="+mn-ea"/>
                <a:cs typeface="+mn-cs"/>
              </a:rPr>
              <a:t>piattaforma</a:t>
            </a:r>
            <a:r>
              <a:rPr lang="en-US" sz="1200" kern="1200" dirty="0">
                <a:solidFill>
                  <a:schemeClr val="accent1"/>
                </a:solidFill>
                <a:ea typeface="+mn-ea"/>
                <a:cs typeface="+mn-cs"/>
              </a:rPr>
              <a:t> </a:t>
            </a:r>
            <a:r>
              <a:rPr lang="en-US" sz="1200" kern="1200" dirty="0" err="1">
                <a:solidFill>
                  <a:schemeClr val="accent1"/>
                </a:solidFill>
                <a:ea typeface="+mn-ea"/>
                <a:cs typeface="+mn-cs"/>
              </a:rPr>
              <a:t>trasparente</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non </a:t>
            </a:r>
            <a:r>
              <a:rPr lang="en-US" sz="1200" kern="1200" dirty="0" err="1">
                <a:solidFill>
                  <a:schemeClr val="accent1"/>
                </a:solidFill>
                <a:ea typeface="+mn-ea"/>
                <a:cs typeface="+mn-cs"/>
              </a:rPr>
              <a:t>perde</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possesso</a:t>
            </a:r>
            <a:r>
              <a:rPr lang="en-US" sz="1200" kern="1200" dirty="0">
                <a:solidFill>
                  <a:schemeClr val="accent1"/>
                </a:solidFill>
                <a:ea typeface="+mn-ea"/>
                <a:cs typeface="+mn-cs"/>
              </a:rPr>
              <a:t> </a:t>
            </a:r>
            <a:r>
              <a:rPr lang="en-US" sz="1200" kern="1200" dirty="0" err="1">
                <a:solidFill>
                  <a:schemeClr val="accent1"/>
                </a:solidFill>
                <a:ea typeface="+mn-ea"/>
                <a:cs typeface="+mn-cs"/>
              </a:rPr>
              <a:t>dei</a:t>
            </a:r>
            <a:r>
              <a:rPr lang="en-US" sz="1200" kern="1200" dirty="0">
                <a:solidFill>
                  <a:schemeClr val="accent1"/>
                </a:solidFill>
                <a:ea typeface="+mn-ea"/>
                <a:cs typeface="+mn-cs"/>
              </a:rPr>
              <a:t> </a:t>
            </a:r>
            <a:r>
              <a:rPr lang="en-US" sz="1200" kern="1200" dirty="0" err="1">
                <a:solidFill>
                  <a:schemeClr val="accent1"/>
                </a:solidFill>
                <a:ea typeface="+mn-ea"/>
                <a:cs typeface="+mn-cs"/>
              </a:rPr>
              <a:t>propri</a:t>
            </a:r>
            <a:r>
              <a:rPr lang="en-US" sz="1200" kern="1200" dirty="0">
                <a:solidFill>
                  <a:schemeClr val="accent1"/>
                </a:solidFill>
                <a:ea typeface="+mn-ea"/>
                <a:cs typeface="+mn-cs"/>
              </a:rPr>
              <a:t> </a:t>
            </a:r>
            <a:r>
              <a:rPr lang="en-US" sz="1200" kern="1200" dirty="0" err="1">
                <a:solidFill>
                  <a:schemeClr val="accent1"/>
                </a:solidFill>
                <a:ea typeface="+mn-ea"/>
                <a:cs typeface="+mn-cs"/>
              </a:rPr>
              <a:t>dati</a:t>
            </a:r>
            <a:r>
              <a:rPr lang="en-US" sz="1200" kern="1200" dirty="0">
                <a:solidFill>
                  <a:schemeClr val="accent1"/>
                </a:solidFill>
                <a:ea typeface="+mn-ea"/>
                <a:cs typeface="+mn-cs"/>
              </a:rPr>
              <a:t>, ma ne </a:t>
            </a:r>
            <a:r>
              <a:rPr lang="en-US" sz="1200" kern="1200" dirty="0" err="1">
                <a:solidFill>
                  <a:schemeClr val="accent1"/>
                </a:solidFill>
                <a:ea typeface="+mn-ea"/>
                <a:cs typeface="+mn-cs"/>
              </a:rPr>
              <a:t>mantiene</a:t>
            </a:r>
            <a:r>
              <a:rPr lang="en-US" sz="1200" kern="1200" dirty="0">
                <a:solidFill>
                  <a:schemeClr val="accent1"/>
                </a:solidFill>
                <a:ea typeface="+mn-ea"/>
                <a:cs typeface="+mn-cs"/>
              </a:rPr>
              <a:t> </a:t>
            </a:r>
            <a:r>
              <a:rPr lang="en-US" sz="1200" kern="1200" dirty="0" err="1">
                <a:solidFill>
                  <a:schemeClr val="accent1"/>
                </a:solidFill>
                <a:ea typeface="+mn-ea"/>
                <a:cs typeface="+mn-cs"/>
              </a:rPr>
              <a:t>sempre</a:t>
            </a:r>
            <a:r>
              <a:rPr lang="en-US" sz="1200" kern="1200" dirty="0">
                <a:solidFill>
                  <a:schemeClr val="accent1"/>
                </a:solidFill>
                <a:ea typeface="+mn-ea"/>
                <a:cs typeface="+mn-cs"/>
              </a:rPr>
              <a:t> </a:t>
            </a:r>
            <a:r>
              <a:rPr lang="en-US" sz="1200" kern="1200" dirty="0" err="1">
                <a:solidFill>
                  <a:schemeClr val="accent1"/>
                </a:solidFill>
                <a:ea typeface="+mn-ea"/>
                <a:cs typeface="+mn-cs"/>
              </a:rPr>
              <a:t>il</a:t>
            </a:r>
            <a:r>
              <a:rPr lang="en-US" sz="1200" kern="1200" dirty="0">
                <a:solidFill>
                  <a:schemeClr val="accent1"/>
                </a:solidFill>
                <a:ea typeface="+mn-ea"/>
                <a:cs typeface="+mn-cs"/>
              </a:rPr>
              <a:t> </a:t>
            </a:r>
            <a:r>
              <a:rPr lang="en-US" sz="1200" kern="1200" dirty="0" err="1">
                <a:solidFill>
                  <a:schemeClr val="accent1"/>
                </a:solidFill>
                <a:ea typeface="+mn-ea"/>
                <a:cs typeface="+mn-cs"/>
              </a:rPr>
              <a:t>controllo</a:t>
            </a:r>
            <a:r>
              <a:rPr lang="en-US" sz="1200" kern="1200" dirty="0">
                <a:solidFill>
                  <a:schemeClr val="accent1"/>
                </a:solidFill>
                <a:ea typeface="+mn-ea"/>
                <a:cs typeface="+mn-cs"/>
              </a:rPr>
              <a:t> (</a:t>
            </a:r>
            <a:r>
              <a:rPr lang="en-US" sz="1200" kern="1200" dirty="0" err="1">
                <a:solidFill>
                  <a:schemeClr val="accent1"/>
                </a:solidFill>
                <a:ea typeface="+mn-ea"/>
                <a:cs typeface="+mn-cs"/>
              </a:rPr>
              <a:t>esempio</a:t>
            </a:r>
            <a:r>
              <a:rPr lang="en-US" sz="1200" kern="1200" dirty="0">
                <a:solidFill>
                  <a:schemeClr val="accent1"/>
                </a:solidFill>
                <a:ea typeface="+mn-ea"/>
                <a:cs typeface="+mn-cs"/>
              </a:rPr>
              <a:t> </a:t>
            </a:r>
            <a:r>
              <a:rPr lang="en-US" sz="1200" kern="1200" dirty="0" err="1">
                <a:solidFill>
                  <a:schemeClr val="accent1"/>
                </a:solidFill>
                <a:ea typeface="+mn-ea"/>
                <a:cs typeface="+mn-cs"/>
              </a:rPr>
              <a:t>delle</a:t>
            </a:r>
            <a:r>
              <a:rPr lang="en-US" sz="1200" kern="1200" dirty="0">
                <a:solidFill>
                  <a:schemeClr val="accent1"/>
                </a:solidFill>
                <a:ea typeface="+mn-ea"/>
                <a:cs typeface="+mn-cs"/>
              </a:rPr>
              <a:t> region), I </a:t>
            </a:r>
            <a:r>
              <a:rPr lang="en-US" sz="1200" kern="1200" dirty="0" err="1">
                <a:solidFill>
                  <a:schemeClr val="accent1"/>
                </a:solidFill>
                <a:ea typeface="+mn-ea"/>
                <a:cs typeface="+mn-cs"/>
              </a:rPr>
              <a:t>dati</a:t>
            </a:r>
            <a:r>
              <a:rPr lang="en-US" sz="1200" kern="1200" dirty="0">
                <a:solidFill>
                  <a:schemeClr val="accent1"/>
                </a:solidFill>
                <a:ea typeface="+mn-ea"/>
                <a:cs typeface="+mn-cs"/>
              </a:rPr>
              <a:t> non </a:t>
            </a:r>
            <a:r>
              <a:rPr lang="en-US" sz="1200" kern="1200" dirty="0" err="1">
                <a:solidFill>
                  <a:schemeClr val="accent1"/>
                </a:solidFill>
                <a:ea typeface="+mn-ea"/>
                <a:cs typeface="+mn-cs"/>
              </a:rPr>
              <a:t>vengono</a:t>
            </a:r>
            <a:r>
              <a:rPr lang="en-US" sz="1200" kern="1200" dirty="0">
                <a:solidFill>
                  <a:schemeClr val="accent1"/>
                </a:solidFill>
                <a:ea typeface="+mn-ea"/>
                <a:cs typeface="+mn-cs"/>
              </a:rPr>
              <a:t> </a:t>
            </a:r>
            <a:r>
              <a:rPr lang="en-US" sz="1200" kern="1200" dirty="0" err="1">
                <a:solidFill>
                  <a:schemeClr val="accent1"/>
                </a:solidFill>
                <a:ea typeface="+mn-ea"/>
                <a:cs typeface="+mn-cs"/>
              </a:rPr>
              <a:t>mai</a:t>
            </a:r>
            <a:r>
              <a:rPr lang="en-US" sz="1200" kern="1200" dirty="0">
                <a:solidFill>
                  <a:schemeClr val="accent1"/>
                </a:solidFill>
                <a:ea typeface="+mn-ea"/>
                <a:cs typeface="+mn-cs"/>
              </a:rPr>
              <a:t> </a:t>
            </a:r>
            <a:r>
              <a:rPr lang="en-US" sz="1200" kern="1200" dirty="0" err="1">
                <a:solidFill>
                  <a:schemeClr val="accent1"/>
                </a:solidFill>
                <a:ea typeface="+mn-ea"/>
                <a:cs typeface="+mn-cs"/>
              </a:rPr>
              <a:t>condivisi</a:t>
            </a:r>
            <a:r>
              <a:rPr lang="en-US" sz="1200" kern="1200" dirty="0">
                <a:solidFill>
                  <a:schemeClr val="accent1"/>
                </a:solidFill>
                <a:ea typeface="+mn-ea"/>
                <a:cs typeface="+mn-cs"/>
              </a:rPr>
              <a:t> a </a:t>
            </a:r>
            <a:r>
              <a:rPr lang="en-US" sz="1200" kern="1200" dirty="0" err="1">
                <a:solidFill>
                  <a:schemeClr val="accent1"/>
                </a:solidFill>
                <a:ea typeface="+mn-ea"/>
                <a:cs typeface="+mn-cs"/>
              </a:rPr>
              <a:t>enti</a:t>
            </a:r>
            <a:r>
              <a:rPr lang="en-US" sz="1200" kern="1200" dirty="0">
                <a:solidFill>
                  <a:schemeClr val="accent1"/>
                </a:solidFill>
                <a:ea typeface="+mn-ea"/>
                <a:cs typeface="+mn-cs"/>
              </a:rPr>
              <a:t> </a:t>
            </a:r>
            <a:r>
              <a:rPr lang="en-US" sz="1200" kern="1200" dirty="0" err="1">
                <a:solidFill>
                  <a:schemeClr val="accent1"/>
                </a:solidFill>
                <a:ea typeface="+mn-ea"/>
                <a:cs typeface="+mn-cs"/>
              </a:rPr>
              <a:t>governativi</a:t>
            </a:r>
            <a:r>
              <a:rPr lang="en-US" sz="1200" kern="1200" dirty="0">
                <a:solidFill>
                  <a:schemeClr val="accent1"/>
                </a:solidFill>
                <a:ea typeface="+mn-ea"/>
                <a:cs typeface="+mn-cs"/>
              </a:rPr>
              <a:t> a  </a:t>
            </a:r>
            <a:r>
              <a:rPr lang="en-US" sz="1200" kern="1200" dirty="0" err="1">
                <a:solidFill>
                  <a:schemeClr val="accent1"/>
                </a:solidFill>
                <a:ea typeface="+mn-ea"/>
                <a:cs typeface="+mn-cs"/>
              </a:rPr>
              <a:t>meno</a:t>
            </a:r>
            <a:r>
              <a:rPr lang="en-US" sz="1200" kern="1200" dirty="0">
                <a:solidFill>
                  <a:schemeClr val="accent1"/>
                </a:solidFill>
                <a:ea typeface="+mn-ea"/>
                <a:cs typeface="+mn-cs"/>
              </a:rPr>
              <a:t> </a:t>
            </a:r>
            <a:r>
              <a:rPr lang="en-US" sz="1200" kern="1200" dirty="0" err="1">
                <a:solidFill>
                  <a:schemeClr val="accent1"/>
                </a:solidFill>
                <a:ea typeface="+mn-ea"/>
                <a:cs typeface="+mn-cs"/>
              </a:rPr>
              <a:t>che</a:t>
            </a:r>
            <a:r>
              <a:rPr lang="en-US" sz="1200" kern="1200" dirty="0">
                <a:solidFill>
                  <a:schemeClr val="accent1"/>
                </a:solidFill>
                <a:ea typeface="+mn-ea"/>
                <a:cs typeface="+mn-cs"/>
              </a:rPr>
              <a:t>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l’utente</a:t>
            </a:r>
            <a:r>
              <a:rPr lang="en-US" sz="1200" kern="1200" dirty="0">
                <a:solidFill>
                  <a:schemeClr val="accent1"/>
                </a:solidFill>
                <a:ea typeface="+mn-ea"/>
                <a:cs typeface="+mn-cs"/>
              </a:rPr>
              <a:t> </a:t>
            </a:r>
            <a:r>
              <a:rPr lang="en-US" sz="1200" kern="1200" dirty="0" err="1">
                <a:solidFill>
                  <a:schemeClr val="accent1"/>
                </a:solidFill>
                <a:ea typeface="+mn-ea"/>
                <a:cs typeface="+mn-cs"/>
              </a:rPr>
              <a:t>stesso</a:t>
            </a:r>
            <a:r>
              <a:rPr lang="en-US" sz="1200" kern="1200" dirty="0">
                <a:solidFill>
                  <a:schemeClr val="accent1"/>
                </a:solidFill>
                <a:ea typeface="+mn-ea"/>
                <a:cs typeface="+mn-cs"/>
              </a:rPr>
              <a:t> a </a:t>
            </a:r>
            <a:r>
              <a:rPr lang="en-US" sz="1200" kern="1200" dirty="0" err="1">
                <a:solidFill>
                  <a:schemeClr val="accent1"/>
                </a:solidFill>
                <a:ea typeface="+mn-ea"/>
                <a:cs typeface="+mn-cs"/>
              </a:rPr>
              <a:t>richiederlo</a:t>
            </a:r>
            <a:r>
              <a:rPr lang="en-US" sz="1200" kern="1200" dirty="0">
                <a:solidFill>
                  <a:schemeClr val="accent1"/>
                </a:solidFill>
                <a:ea typeface="+mn-ea"/>
                <a:cs typeface="+mn-cs"/>
              </a:rPr>
              <a:t> o non </a:t>
            </a:r>
            <a:r>
              <a:rPr lang="en-US" sz="1200" kern="1200" dirty="0" err="1">
                <a:solidFill>
                  <a:schemeClr val="accent1"/>
                </a:solidFill>
                <a:ea typeface="+mn-ea"/>
                <a:cs typeface="+mn-cs"/>
              </a:rPr>
              <a:t>sia</a:t>
            </a:r>
            <a:r>
              <a:rPr lang="en-US" sz="1200" kern="1200" dirty="0">
                <a:solidFill>
                  <a:schemeClr val="accent1"/>
                </a:solidFill>
                <a:ea typeface="+mn-ea"/>
                <a:cs typeface="+mn-cs"/>
              </a:rPr>
              <a:t> </a:t>
            </a:r>
            <a:r>
              <a:rPr lang="en-US" sz="1200" kern="1200" dirty="0" err="1">
                <a:solidFill>
                  <a:schemeClr val="accent1"/>
                </a:solidFill>
                <a:ea typeface="+mn-ea"/>
                <a:cs typeface="+mn-cs"/>
              </a:rPr>
              <a:t>previsto</a:t>
            </a:r>
            <a:r>
              <a:rPr lang="en-US" sz="1200" kern="1200" dirty="0">
                <a:solidFill>
                  <a:schemeClr val="accent1"/>
                </a:solidFill>
                <a:ea typeface="+mn-ea"/>
                <a:cs typeface="+mn-cs"/>
              </a:rPr>
              <a:t> </a:t>
            </a:r>
            <a:r>
              <a:rPr lang="en-US" sz="1200" kern="1200" dirty="0" err="1">
                <a:solidFill>
                  <a:schemeClr val="accent1"/>
                </a:solidFill>
                <a:ea typeface="+mn-ea"/>
                <a:cs typeface="+mn-cs"/>
              </a:rPr>
              <a:t>dalla</a:t>
            </a:r>
            <a:r>
              <a:rPr lang="en-US" sz="1200" kern="1200" dirty="0">
                <a:solidFill>
                  <a:schemeClr val="accent1"/>
                </a:solidFill>
                <a:ea typeface="+mn-ea"/>
                <a:cs typeface="+mn-cs"/>
              </a:rPr>
              <a:t> </a:t>
            </a:r>
            <a:r>
              <a:rPr lang="en-US" sz="1200" kern="1200" dirty="0" err="1">
                <a:solidFill>
                  <a:schemeClr val="accent1"/>
                </a:solidFill>
                <a:ea typeface="+mn-ea"/>
                <a:cs typeface="+mn-cs"/>
              </a:rPr>
              <a:t>legge</a:t>
            </a:r>
            <a:r>
              <a:rPr lang="en-US" sz="1200" kern="1200" dirty="0">
                <a:solidFill>
                  <a:schemeClr val="accent1"/>
                </a:solidFill>
                <a:ea typeface="+mn-ea"/>
                <a:cs typeface="+mn-cs"/>
              </a:rPr>
              <a:t>. </a:t>
            </a:r>
            <a:r>
              <a:rPr lang="en-US" i="1" dirty="0"/>
              <a:t>Microsoft does not provide any government with direct or unfettered access to customer data. Microsoft releases only specific data mandated by the relevant legal demand. 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r>
              <a:rPr lang="en-US" dirty="0"/>
              <a:t>- </a:t>
            </a:r>
            <a:r>
              <a:rPr lang="en-US" dirty="0" err="1"/>
              <a:t>Vengono</a:t>
            </a:r>
            <a:r>
              <a:rPr lang="en-US" dirty="0"/>
              <a:t> </a:t>
            </a:r>
            <a:r>
              <a:rPr lang="en-US" dirty="0" err="1"/>
              <a:t>utilizzati</a:t>
            </a:r>
            <a:r>
              <a:rPr lang="en-US" dirty="0"/>
              <a:t> I </a:t>
            </a:r>
            <a:r>
              <a:rPr lang="en-US" dirty="0" err="1"/>
              <a:t>processi</a:t>
            </a:r>
            <a:r>
              <a:rPr lang="en-US" dirty="0"/>
              <a:t> standard per la </a:t>
            </a:r>
            <a:r>
              <a:rPr lang="en-US" dirty="0" err="1"/>
              <a:t>protezione</a:t>
            </a:r>
            <a:r>
              <a:rPr lang="en-US" dirty="0"/>
              <a:t> </a:t>
            </a:r>
            <a:r>
              <a:rPr lang="en-US" dirty="0" err="1"/>
              <a:t>della</a:t>
            </a:r>
            <a:r>
              <a:rPr lang="en-US" dirty="0"/>
              <a:t> privacy</a:t>
            </a:r>
          </a:p>
          <a:p>
            <a:pPr marL="171450" indent="-171450">
              <a:buFontTx/>
              <a:buChar char="-"/>
            </a:pPr>
            <a:endParaRPr lang="en-US" sz="1200" kern="1200" dirty="0">
              <a:solidFill>
                <a:schemeClr val="accent1"/>
              </a:solidFill>
              <a:ea typeface="+mn-ea"/>
              <a:cs typeface="+mn-cs"/>
            </a:endParaRPr>
          </a:p>
          <a:p>
            <a:endParaRPr lang="en-US" sz="1200" kern="1200" dirty="0">
              <a:solidFill>
                <a:schemeClr val="accent1"/>
              </a:solidFill>
              <a:ea typeface="+mn-ea"/>
              <a:cs typeface="+mn-cs"/>
            </a:endParaRPr>
          </a:p>
          <a:p>
            <a:r>
              <a:rPr lang="en-US" sz="1200" kern="1200" dirty="0">
                <a:solidFill>
                  <a:schemeClr val="accent1"/>
                </a:solidFill>
                <a:ea typeface="+mn-ea"/>
                <a:cs typeface="+mn-cs"/>
              </a:rPr>
              <a:t>Security &amp; Privacy - Microsoft takes a long term view of investing in partners and ecosystem – always has. </a:t>
            </a:r>
            <a:r>
              <a:rPr lang="en-US" dirty="0"/>
              <a:t>Microsoft strives to lead in security and privacy.</a:t>
            </a:r>
            <a:endParaRPr lang="en-US" sz="1200" kern="1200" dirty="0">
              <a:solidFill>
                <a:schemeClr val="accent1"/>
              </a:solidFill>
              <a:ea typeface="+mn-ea"/>
              <a:cs typeface="+mn-cs"/>
            </a:endParaRPr>
          </a:p>
          <a:p>
            <a:pPr marL="171450" indent="-171450">
              <a:buFont typeface="Arial" panose="020B0604020202020204" pitchFamily="34" charset="0"/>
              <a:buChar char="•"/>
            </a:pPr>
            <a:r>
              <a:rPr lang="en-US" dirty="0"/>
              <a:t>Supports industry standards such as International Organization for Standardization (ISO) 27001 and the Security, Trust, and Assurance Registry (STAR) for the Cloud Security Alliance.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Azure certified ISO 27018-compliant by the British Standards Institution (BSI), </a:t>
            </a:r>
            <a:r>
              <a:rPr lang="en-US" sz="1200" b="1" i="1" dirty="0"/>
              <a:t>a first for the industry, </a:t>
            </a:r>
            <a:r>
              <a:rPr lang="en-US" sz="1200" dirty="0"/>
              <a:t>ISO 27018 establishes commonly accepted control objectives, controls and guidelines for implementing measures to protect PII in accordance with the privacy principles in ISO/IEC 29100 for the public cloud computing environment. ISO 27018 was published July 30, 2014</a:t>
            </a:r>
          </a:p>
          <a:p>
            <a:pPr marL="171450" indent="-171450">
              <a:buFont typeface="Arial" panose="020B0604020202020204" pitchFamily="34" charset="0"/>
              <a:buChar char="•"/>
            </a:pPr>
            <a:r>
              <a:rPr lang="en-US" dirty="0"/>
              <a:t>Undertakes yearly audits with independent third parties </a:t>
            </a:r>
          </a:p>
          <a:p>
            <a:pPr marL="173079" indent="-173079">
              <a:buFont typeface="Arial" panose="020B0604020202020204" pitchFamily="34" charset="0"/>
              <a:buChar char="•"/>
            </a:pPr>
            <a:r>
              <a:rPr lang="en-US" dirty="0"/>
              <a:t>Clearly explains regulatory compliance and privacy policies in the Trust Center, an online portal.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 platform is </a:t>
            </a:r>
            <a:r>
              <a:rPr lang="en-US" i="1" dirty="0"/>
              <a:t>transparent </a:t>
            </a:r>
            <a:r>
              <a:rPr lang="en-US" dirty="0"/>
              <a:t>in the following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p>
          <a:p>
            <a:r>
              <a:rPr lang="en-US" b="1" dirty="0"/>
              <a:t>With Microsoft Azure, you are the owner of your customer data.</a:t>
            </a:r>
          </a:p>
          <a:p>
            <a:r>
              <a:rPr lang="en-US" dirty="0"/>
              <a:t>We define customer data as all data, including text, sound, video, or image files and software, that are provided to Microsoft by you, or on your behalf, through use of Azure. For example, it includes data that you upload for storage or processing and applications that you or your end users upload for hosting on Azure.</a:t>
            </a:r>
          </a:p>
          <a:p>
            <a:endParaRPr lang="en-US" sz="1200" kern="1200" dirty="0">
              <a:solidFill>
                <a:schemeClr val="accent1"/>
              </a:solidFill>
              <a:ea typeface="+mn-ea"/>
              <a:cs typeface="+mn-cs"/>
            </a:endParaRPr>
          </a:p>
          <a:p>
            <a:r>
              <a:rPr lang="en-US" b="1" dirty="0"/>
              <a:t>You are in control of your data.</a:t>
            </a:r>
          </a:p>
          <a:p>
            <a:r>
              <a:rPr lang="en-US" dirty="0"/>
              <a:t>Because the customer data you host on Azure belongs to you, you have control over where it is stored and how it is securely transferred and deleted.</a:t>
            </a:r>
          </a:p>
          <a:p>
            <a:r>
              <a:rPr lang="en-US" dirty="0"/>
              <a:t>Our commitment to the privacy of your customer data is backed by Microsoft’s adoption of the world’s first international code of practice for cloud privacy, ISO/IEC 27018. The British Standards Institute has independently verified that Azure is aligned with the ISO 27018 code of practice for the protection of personally identifiable information in the public cloud. Adherence also provides transparency about our policies regarding the return, transfer, and deletion of personal information you store in our datacenters.</a:t>
            </a:r>
          </a:p>
          <a:p>
            <a:endParaRPr lang="en-US" dirty="0"/>
          </a:p>
          <a:p>
            <a:r>
              <a:rPr lang="en-US" b="1" dirty="0"/>
              <a:t>How we respond to government and legal requests to access data.</a:t>
            </a:r>
          </a:p>
          <a:p>
            <a:r>
              <a:rPr lang="en-US" dirty="0"/>
              <a:t>Microsoft believes that customers should control their own data, whether stored on their premises or in a cloud service. We will never disclose Azure customer data to a government except as you direct or where required by law.</a:t>
            </a:r>
          </a:p>
          <a:p>
            <a:r>
              <a:rPr lang="en-US" dirty="0"/>
              <a:t>When governments make a lawful demand for Azure customer data from Microsoft, we are principled, limited in what we disclose, and committed to transparency. Put together, this adds up to the following:</a:t>
            </a:r>
          </a:p>
          <a:p>
            <a:r>
              <a:rPr lang="en-US" dirty="0"/>
              <a:t>Microsoft does not provide any government with direct or unfettered access to customer data. Microsoft releases only specific data mandated by the relevant legal demand.</a:t>
            </a:r>
          </a:p>
          <a:p>
            <a:r>
              <a:rPr lang="en-US" dirty="0"/>
              <a:t>If a government wants customer data—including for national security purposes—it needs to follow the applicable legal process, meaning it must serve us with a court order for content or a subpoena for account information. If compelled to disclose customer data, we will promptly notify you and provide a copy of the demand, unless legally prohibited from doing so.</a:t>
            </a:r>
          </a:p>
          <a:p>
            <a:endParaRPr lang="en-US" dirty="0"/>
          </a:p>
          <a:p>
            <a:r>
              <a:rPr lang="en-US" b="1" dirty="0"/>
              <a:t>We set and adhere to stringent privacy standards.</a:t>
            </a:r>
          </a:p>
          <a:p>
            <a:r>
              <a:rPr lang="en-US" dirty="0"/>
              <a:t>We build privacy protections into Microsoft Azure through Privacy by Design, a program that guides how we build and operate products and services to protect privacy. Standards and processes that support Privacy by Design principles include the Microsoft Privacy Standard (which details Microsoft’s core privacy requirements and practices) and the Microsoft Secure Development Lifecycle (which includes addressing privacy requirements).</a:t>
            </a:r>
          </a:p>
          <a:p>
            <a:r>
              <a:rPr lang="en-US" dirty="0"/>
              <a:t>We then back those protections with strong contractual commitments to safeguard customer data by abiding by the EU Model Clauses, Safe Harbor programs, and ISO/IEC 27018 (which governs the processing of personal information).</a:t>
            </a:r>
          </a:p>
          <a:p>
            <a:endParaRPr lang="en-US" sz="1200" kern="1200" dirty="0">
              <a:solidFill>
                <a:schemeClr val="accent1"/>
              </a:solidFill>
              <a:ea typeface="+mn-ea"/>
              <a:cs typeface="+mn-cs"/>
            </a:endParaRPr>
          </a:p>
          <a:p>
            <a:r>
              <a:rPr lang="en-US" dirty="0"/>
              <a:t>http://azure.microsoft.com/en-us/support/trust-center/privacy/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85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24" kern="1200" dirty="0">
                <a:solidFill>
                  <a:schemeClr val="tx1"/>
                </a:solidFill>
                <a:effectLst/>
                <a:latin typeface="+mn-lt"/>
                <a:ea typeface="+mn-ea"/>
                <a:cs typeface="+mn-cs"/>
              </a:rPr>
              <a:t>Compliance is important for the ISV business!  Azure meets a broad set of international and industry-specific compliances standards as well as country-specific standards. 3</a:t>
            </a:r>
            <a:r>
              <a:rPr lang="en-US" sz="1224" kern="1200" baseline="30000" dirty="0">
                <a:solidFill>
                  <a:schemeClr val="tx1"/>
                </a:solidFill>
                <a:effectLst/>
                <a:latin typeface="+mn-lt"/>
                <a:ea typeface="+mn-ea"/>
                <a:cs typeface="+mn-cs"/>
              </a:rPr>
              <a:t>rd</a:t>
            </a:r>
            <a:r>
              <a:rPr lang="en-US" sz="1224" kern="1200" dirty="0">
                <a:solidFill>
                  <a:schemeClr val="tx1"/>
                </a:solidFill>
                <a:effectLst/>
                <a:latin typeface="+mn-lt"/>
                <a:ea typeface="+mn-ea"/>
                <a:cs typeface="+mn-cs"/>
              </a:rPr>
              <a:t> party audits such as by the British Standards Institute verify Azure’s adherence to the strict security controls these standards mandate</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[Value</a:t>
            </a:r>
            <a:r>
              <a:rPr lang="en-US" sz="1224" kern="1200" baseline="0" dirty="0">
                <a:solidFill>
                  <a:schemeClr val="tx1"/>
                </a:solidFill>
                <a:effectLst/>
                <a:latin typeface="+mn-lt"/>
                <a:ea typeface="+mn-ea"/>
                <a:cs typeface="+mn-cs"/>
              </a:rPr>
              <a:t> Prop] </a:t>
            </a:r>
            <a:r>
              <a:rPr lang="en-US" sz="1224" kern="1200" dirty="0">
                <a:solidFill>
                  <a:schemeClr val="tx1"/>
                </a:solidFill>
                <a:effectLst/>
                <a:latin typeface="+mn-lt"/>
                <a:ea typeface="+mn-ea"/>
                <a:cs typeface="+mn-cs"/>
              </a:rPr>
              <a:t>Azure Compliance makes it easier for first parties and ISVs to fulfill their own compliance obligations across globally regulatory and industry standards.  </a:t>
            </a:r>
          </a:p>
          <a:p>
            <a:pPr lvl="0"/>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You still OWN much of the work to make your systems compliant – we have the platform and the capabilities – but you have to decide how to use them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FA243-4A5A-4A07-AF45-28C0FFDC48E2}"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77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0.xml"/><Relationship Id="rId4" Type="http://schemas.openxmlformats.org/officeDocument/2006/relationships/image" Target="../media/image2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Master" Target="../slideMasters/slideMaster20.xml"/><Relationship Id="rId4" Type="http://schemas.openxmlformats.org/officeDocument/2006/relationships/image" Target="../media/image34.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3.xml"/><Relationship Id="rId4" Type="http://schemas.openxmlformats.org/officeDocument/2006/relationships/image" Target="../media/image34.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23.xml"/><Relationship Id="rId4" Type="http://schemas.openxmlformats.org/officeDocument/2006/relationships/image" Target="../media/image26.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4.xml"/><Relationship Id="rId4" Type="http://schemas.openxmlformats.org/officeDocument/2006/relationships/image" Target="../media/image22.emf"/></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jpe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jpg"/><Relationship Id="rId1" Type="http://schemas.openxmlformats.org/officeDocument/2006/relationships/slideMaster" Target="../slideMasters/slideMaster25.xml"/><Relationship Id="rId4" Type="http://schemas.openxmlformats.org/officeDocument/2006/relationships/image" Target="../media/image51.pn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Master" Target="../slideMasters/slideMaster25.xml"/><Relationship Id="rId4" Type="http://schemas.openxmlformats.org/officeDocument/2006/relationships/image" Target="../media/image50.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Master" Target="../slideMasters/slideMaster27.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8.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3.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8.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30.xml"/><Relationship Id="rId4" Type="http://schemas.openxmlformats.org/officeDocument/2006/relationships/image" Target="../media/image34.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30.xml"/><Relationship Id="rId4" Type="http://schemas.openxmlformats.org/officeDocument/2006/relationships/image" Target="../media/image26.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30.xml"/><Relationship Id="rId4" Type="http://schemas.openxmlformats.org/officeDocument/2006/relationships/image" Target="../media/image32.png"/></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27/10/2016</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2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268970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45471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7110661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5674879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0372825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304185450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050233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2708868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70591377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830453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91553817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10139894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890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500094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20493020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261376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43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4288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36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28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35609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03128798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73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5395729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6352155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39773185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025287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12224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9720480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72330071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17091329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5591807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622762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8213170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282717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0205310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5534226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9426987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612023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26302242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39123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81521752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45464981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64435354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4093765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707210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691854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74420984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71849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647562"/>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27-10-2016</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83455153"/>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045303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03992274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9170924"/>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01214512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137107792"/>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14950229"/>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74657419"/>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18949751"/>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61872990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3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0998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58605"/>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1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1615669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580020336"/>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15018195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85887757"/>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AAA5E-23E9-43B6-877D-999700A7FDD1}" type="datetimeFigureOut">
              <a:rPr lang="en-US" smtClean="0"/>
              <a:t>10/27/2016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79835408"/>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3AAA5E-23E9-43B6-877D-999700A7FDD1}"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1552251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AAA5E-23E9-43B6-877D-999700A7FDD1}" type="datetimeFigureOut">
              <a:rPr lang="en-US" smtClean="0"/>
              <a:t>10/27/2016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4256676777"/>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577495985"/>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AAA5E-23E9-43B6-877D-999700A7FDD1}"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3414633020"/>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1462252739"/>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AAA5E-23E9-43B6-877D-999700A7FDD1}"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76956-A7D6-43A4-AAE0-781FBD29A2E3}" type="slidenum">
              <a:rPr lang="en-US" smtClean="0"/>
              <a:t>‹#›</a:t>
            </a:fld>
            <a:endParaRPr lang="en-US"/>
          </a:p>
        </p:txBody>
      </p:sp>
    </p:spTree>
    <p:extLst>
      <p:ext uri="{BB962C8B-B14F-4D97-AF65-F5344CB8AC3E}">
        <p14:creationId xmlns:p14="http://schemas.microsoft.com/office/powerpoint/2010/main" val="854302040"/>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2796279462"/>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8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753290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9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image" Target="../media/image6.png"/><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image" Target="../media/image8.png"/><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theme" Target="../theme/theme11.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theme" Target="../theme/theme14.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image" Target="../media/image6.png"/><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theme" Target="../theme/theme1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image" Target="../media/image6.png"/><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theme" Target="../theme/theme16.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image" Target="../media/image14.png"/><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image" Target="../media/image29.png"/><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theme" Target="../theme/theme18.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image" Target="../media/image3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41" Type="http://schemas.openxmlformats.org/officeDocument/2006/relationships/slideLayout" Target="../slideLayouts/slideLayout405.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image" Target="../media/image32.png"/><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4" Type="http://schemas.openxmlformats.org/officeDocument/2006/relationships/image" Target="../media/image31.png"/><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26" Type="http://schemas.openxmlformats.org/officeDocument/2006/relationships/slideLayout" Target="../slideLayouts/slideLayout445.xml"/><Relationship Id="rId3" Type="http://schemas.openxmlformats.org/officeDocument/2006/relationships/slideLayout" Target="../slideLayouts/slideLayout422.xml"/><Relationship Id="rId21" Type="http://schemas.openxmlformats.org/officeDocument/2006/relationships/slideLayout" Target="../slideLayouts/slideLayout440.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5" Type="http://schemas.openxmlformats.org/officeDocument/2006/relationships/slideLayout" Target="../slideLayouts/slideLayout44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20" Type="http://schemas.openxmlformats.org/officeDocument/2006/relationships/slideLayout" Target="../slideLayouts/slideLayout439.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24" Type="http://schemas.openxmlformats.org/officeDocument/2006/relationships/slideLayout" Target="../slideLayouts/slideLayout443.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23" Type="http://schemas.openxmlformats.org/officeDocument/2006/relationships/slideLayout" Target="../slideLayouts/slideLayout442.xml"/><Relationship Id="rId10" Type="http://schemas.openxmlformats.org/officeDocument/2006/relationships/slideLayout" Target="../slideLayouts/slideLayout429.xml"/><Relationship Id="rId19" Type="http://schemas.openxmlformats.org/officeDocument/2006/relationships/slideLayout" Target="../slideLayouts/slideLayout438.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 Id="rId22" Type="http://schemas.openxmlformats.org/officeDocument/2006/relationships/slideLayout" Target="../slideLayouts/slideLayout441.xml"/><Relationship Id="rId27"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9" Type="http://schemas.openxmlformats.org/officeDocument/2006/relationships/slideLayout" Target="../slideLayouts/slideLayout484.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34" Type="http://schemas.openxmlformats.org/officeDocument/2006/relationships/slideLayout" Target="../slideLayouts/slideLayout479.xml"/><Relationship Id="rId42" Type="http://schemas.openxmlformats.org/officeDocument/2006/relationships/theme" Target="../theme/theme23.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41" Type="http://schemas.openxmlformats.org/officeDocument/2006/relationships/slideLayout" Target="../slideLayouts/slideLayout486.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40" Type="http://schemas.openxmlformats.org/officeDocument/2006/relationships/slideLayout" Target="../slideLayouts/slideLayout485.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36" Type="http://schemas.openxmlformats.org/officeDocument/2006/relationships/slideLayout" Target="../slideLayouts/slideLayout481.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4" Type="http://schemas.openxmlformats.org/officeDocument/2006/relationships/image" Target="../media/image32.png"/><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43" Type="http://schemas.openxmlformats.org/officeDocument/2006/relationships/image" Target="../media/image3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slideLayout" Target="../slideLayouts/slideLayout499.xml"/><Relationship Id="rId18" Type="http://schemas.openxmlformats.org/officeDocument/2006/relationships/slideLayout" Target="../slideLayouts/slideLayout504.xml"/><Relationship Id="rId26" Type="http://schemas.openxmlformats.org/officeDocument/2006/relationships/theme" Target="../theme/theme24.xml"/><Relationship Id="rId3" Type="http://schemas.openxmlformats.org/officeDocument/2006/relationships/slideLayout" Target="../slideLayouts/slideLayout489.xml"/><Relationship Id="rId21" Type="http://schemas.openxmlformats.org/officeDocument/2006/relationships/slideLayout" Target="../slideLayouts/slideLayout507.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17" Type="http://schemas.openxmlformats.org/officeDocument/2006/relationships/slideLayout" Target="../slideLayouts/slideLayout503.xml"/><Relationship Id="rId25" Type="http://schemas.openxmlformats.org/officeDocument/2006/relationships/slideLayout" Target="../slideLayouts/slideLayout511.xml"/><Relationship Id="rId2" Type="http://schemas.openxmlformats.org/officeDocument/2006/relationships/slideLayout" Target="../slideLayouts/slideLayout488.xml"/><Relationship Id="rId16" Type="http://schemas.openxmlformats.org/officeDocument/2006/relationships/slideLayout" Target="../slideLayouts/slideLayout502.xml"/><Relationship Id="rId20" Type="http://schemas.openxmlformats.org/officeDocument/2006/relationships/slideLayout" Target="../slideLayouts/slideLayout506.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24" Type="http://schemas.openxmlformats.org/officeDocument/2006/relationships/slideLayout" Target="../slideLayouts/slideLayout510.xml"/><Relationship Id="rId5" Type="http://schemas.openxmlformats.org/officeDocument/2006/relationships/slideLayout" Target="../slideLayouts/slideLayout491.xml"/><Relationship Id="rId15" Type="http://schemas.openxmlformats.org/officeDocument/2006/relationships/slideLayout" Target="../slideLayouts/slideLayout501.xml"/><Relationship Id="rId23" Type="http://schemas.openxmlformats.org/officeDocument/2006/relationships/slideLayout" Target="../slideLayouts/slideLayout509.xml"/><Relationship Id="rId10" Type="http://schemas.openxmlformats.org/officeDocument/2006/relationships/slideLayout" Target="../slideLayouts/slideLayout496.xml"/><Relationship Id="rId19" Type="http://schemas.openxmlformats.org/officeDocument/2006/relationships/slideLayout" Target="../slideLayouts/slideLayout505.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slideLayout" Target="../slideLayouts/slideLayout500.xml"/><Relationship Id="rId22" Type="http://schemas.openxmlformats.org/officeDocument/2006/relationships/slideLayout" Target="../slideLayouts/slideLayout508.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19.xml"/><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3" Type="http://schemas.openxmlformats.org/officeDocument/2006/relationships/slideLayout" Target="../slideLayouts/slideLayout514.xml"/><Relationship Id="rId21" Type="http://schemas.openxmlformats.org/officeDocument/2006/relationships/slideLayout" Target="../slideLayouts/slideLayout532.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image" Target="../media/image8.png"/><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theme" Target="../theme/theme25.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9.xml"/><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image" Target="../media/image8.png"/><Relationship Id="rId3" Type="http://schemas.openxmlformats.org/officeDocument/2006/relationships/slideLayout" Target="../slideLayouts/slideLayout544.xml"/><Relationship Id="rId21" Type="http://schemas.openxmlformats.org/officeDocument/2006/relationships/slideLayout" Target="../slideLayouts/slideLayout562.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theme" Target="../theme/theme26.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slideLayout" Target="../slideLayouts/slideLayout591.xml"/><Relationship Id="rId3" Type="http://schemas.openxmlformats.org/officeDocument/2006/relationships/slideLayout" Target="../slideLayouts/slideLayout568.xml"/><Relationship Id="rId21" Type="http://schemas.openxmlformats.org/officeDocument/2006/relationships/slideLayout" Target="../slideLayouts/slideLayout586.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slideLayout" Target="../slideLayouts/slideLayout590.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0" Type="http://schemas.openxmlformats.org/officeDocument/2006/relationships/slideLayout" Target="../slideLayouts/slideLayout585.xml"/><Relationship Id="rId29" Type="http://schemas.openxmlformats.org/officeDocument/2006/relationships/slideLayout" Target="../slideLayouts/slideLayout594.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24" Type="http://schemas.openxmlformats.org/officeDocument/2006/relationships/slideLayout" Target="../slideLayouts/slideLayout589.xml"/><Relationship Id="rId5" Type="http://schemas.openxmlformats.org/officeDocument/2006/relationships/slideLayout" Target="../slideLayouts/slideLayout570.xml"/><Relationship Id="rId15" Type="http://schemas.openxmlformats.org/officeDocument/2006/relationships/slideLayout" Target="../slideLayouts/slideLayout580.xml"/><Relationship Id="rId23" Type="http://schemas.openxmlformats.org/officeDocument/2006/relationships/slideLayout" Target="../slideLayouts/slideLayout588.xml"/><Relationship Id="rId28" Type="http://schemas.openxmlformats.org/officeDocument/2006/relationships/slideLayout" Target="../slideLayouts/slideLayout593.xml"/><Relationship Id="rId10" Type="http://schemas.openxmlformats.org/officeDocument/2006/relationships/slideLayout" Target="../slideLayouts/slideLayout575.xml"/><Relationship Id="rId19" Type="http://schemas.openxmlformats.org/officeDocument/2006/relationships/slideLayout" Target="../slideLayouts/slideLayout584.xml"/><Relationship Id="rId31" Type="http://schemas.openxmlformats.org/officeDocument/2006/relationships/theme" Target="../theme/theme27.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slideLayout" Target="../slideLayouts/slideLayout587.xml"/><Relationship Id="rId27" Type="http://schemas.openxmlformats.org/officeDocument/2006/relationships/slideLayout" Target="../slideLayouts/slideLayout592.xml"/><Relationship Id="rId30" Type="http://schemas.openxmlformats.org/officeDocument/2006/relationships/slideLayout" Target="../slideLayouts/slideLayout5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slideLayout" Target="../slideLayouts/slideLayout613.xml"/><Relationship Id="rId3" Type="http://schemas.openxmlformats.org/officeDocument/2006/relationships/slideLayout" Target="../slideLayouts/slideLayout598.xml"/><Relationship Id="rId21" Type="http://schemas.openxmlformats.org/officeDocument/2006/relationships/slideLayout" Target="../slideLayouts/slideLayout616.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20" Type="http://schemas.openxmlformats.org/officeDocument/2006/relationships/slideLayout" Target="../slideLayouts/slideLayout615.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24" Type="http://schemas.openxmlformats.org/officeDocument/2006/relationships/image" Target="../media/image67.png"/><Relationship Id="rId5" Type="http://schemas.openxmlformats.org/officeDocument/2006/relationships/slideLayout" Target="../slideLayouts/slideLayout600.xml"/><Relationship Id="rId15" Type="http://schemas.openxmlformats.org/officeDocument/2006/relationships/slideLayout" Target="../slideLayouts/slideLayout610.xml"/><Relationship Id="rId23" Type="http://schemas.openxmlformats.org/officeDocument/2006/relationships/theme" Target="../theme/theme28.xml"/><Relationship Id="rId10" Type="http://schemas.openxmlformats.org/officeDocument/2006/relationships/slideLayout" Target="../slideLayouts/slideLayout605.xml"/><Relationship Id="rId19" Type="http://schemas.openxmlformats.org/officeDocument/2006/relationships/slideLayout" Target="../slideLayouts/slideLayout614.xml"/><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 Id="rId22" Type="http://schemas.openxmlformats.org/officeDocument/2006/relationships/slideLayout" Target="../slideLayouts/slideLayout61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25.xml"/><Relationship Id="rId13" Type="http://schemas.openxmlformats.org/officeDocument/2006/relationships/slideLayout" Target="../slideLayouts/slideLayout630.xml"/><Relationship Id="rId3" Type="http://schemas.openxmlformats.org/officeDocument/2006/relationships/slideLayout" Target="../slideLayouts/slideLayout620.xml"/><Relationship Id="rId7" Type="http://schemas.openxmlformats.org/officeDocument/2006/relationships/slideLayout" Target="../slideLayouts/slideLayout624.xml"/><Relationship Id="rId12" Type="http://schemas.openxmlformats.org/officeDocument/2006/relationships/slideLayout" Target="../slideLayouts/slideLayout629.xml"/><Relationship Id="rId2" Type="http://schemas.openxmlformats.org/officeDocument/2006/relationships/slideLayout" Target="../slideLayouts/slideLayout619.xml"/><Relationship Id="rId16" Type="http://schemas.openxmlformats.org/officeDocument/2006/relationships/image" Target="../media/image14.png"/><Relationship Id="rId1" Type="http://schemas.openxmlformats.org/officeDocument/2006/relationships/slideLayout" Target="../slideLayouts/slideLayout618.xml"/><Relationship Id="rId6" Type="http://schemas.openxmlformats.org/officeDocument/2006/relationships/slideLayout" Target="../slideLayouts/slideLayout623.xml"/><Relationship Id="rId11" Type="http://schemas.openxmlformats.org/officeDocument/2006/relationships/slideLayout" Target="../slideLayouts/slideLayout628.xml"/><Relationship Id="rId5" Type="http://schemas.openxmlformats.org/officeDocument/2006/relationships/slideLayout" Target="../slideLayouts/slideLayout622.xml"/><Relationship Id="rId15" Type="http://schemas.openxmlformats.org/officeDocument/2006/relationships/theme" Target="../theme/theme29.xml"/><Relationship Id="rId10" Type="http://schemas.openxmlformats.org/officeDocument/2006/relationships/slideLayout" Target="../slideLayouts/slideLayout627.xml"/><Relationship Id="rId4" Type="http://schemas.openxmlformats.org/officeDocument/2006/relationships/slideLayout" Target="../slideLayouts/slideLayout621.xml"/><Relationship Id="rId9" Type="http://schemas.openxmlformats.org/officeDocument/2006/relationships/slideLayout" Target="../slideLayouts/slideLayout626.xml"/><Relationship Id="rId14" Type="http://schemas.openxmlformats.org/officeDocument/2006/relationships/slideLayout" Target="../slideLayouts/slideLayout6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39.xml"/><Relationship Id="rId13" Type="http://schemas.openxmlformats.org/officeDocument/2006/relationships/slideLayout" Target="../slideLayouts/slideLayout644.xml"/><Relationship Id="rId18" Type="http://schemas.openxmlformats.org/officeDocument/2006/relationships/slideLayout" Target="../slideLayouts/slideLayout649.xml"/><Relationship Id="rId26" Type="http://schemas.openxmlformats.org/officeDocument/2006/relationships/slideLayout" Target="../slideLayouts/slideLayout657.xml"/><Relationship Id="rId3" Type="http://schemas.openxmlformats.org/officeDocument/2006/relationships/slideLayout" Target="../slideLayouts/slideLayout634.xml"/><Relationship Id="rId21" Type="http://schemas.openxmlformats.org/officeDocument/2006/relationships/slideLayout" Target="../slideLayouts/slideLayout652.xml"/><Relationship Id="rId34" Type="http://schemas.openxmlformats.org/officeDocument/2006/relationships/image" Target="../media/image31.png"/><Relationship Id="rId7" Type="http://schemas.openxmlformats.org/officeDocument/2006/relationships/slideLayout" Target="../slideLayouts/slideLayout638.xml"/><Relationship Id="rId12" Type="http://schemas.openxmlformats.org/officeDocument/2006/relationships/slideLayout" Target="../slideLayouts/slideLayout643.xml"/><Relationship Id="rId17" Type="http://schemas.openxmlformats.org/officeDocument/2006/relationships/slideLayout" Target="../slideLayouts/slideLayout648.xml"/><Relationship Id="rId25" Type="http://schemas.openxmlformats.org/officeDocument/2006/relationships/slideLayout" Target="../slideLayouts/slideLayout656.xml"/><Relationship Id="rId33" Type="http://schemas.openxmlformats.org/officeDocument/2006/relationships/theme" Target="../theme/theme30.xml"/><Relationship Id="rId2" Type="http://schemas.openxmlformats.org/officeDocument/2006/relationships/slideLayout" Target="../slideLayouts/slideLayout633.xml"/><Relationship Id="rId16" Type="http://schemas.openxmlformats.org/officeDocument/2006/relationships/slideLayout" Target="../slideLayouts/slideLayout647.xml"/><Relationship Id="rId20" Type="http://schemas.openxmlformats.org/officeDocument/2006/relationships/slideLayout" Target="../slideLayouts/slideLayout651.xml"/><Relationship Id="rId29" Type="http://schemas.openxmlformats.org/officeDocument/2006/relationships/slideLayout" Target="../slideLayouts/slideLayout660.xml"/><Relationship Id="rId1" Type="http://schemas.openxmlformats.org/officeDocument/2006/relationships/slideLayout" Target="../slideLayouts/slideLayout632.xml"/><Relationship Id="rId6" Type="http://schemas.openxmlformats.org/officeDocument/2006/relationships/slideLayout" Target="../slideLayouts/slideLayout637.xml"/><Relationship Id="rId11" Type="http://schemas.openxmlformats.org/officeDocument/2006/relationships/slideLayout" Target="../slideLayouts/slideLayout642.xml"/><Relationship Id="rId24" Type="http://schemas.openxmlformats.org/officeDocument/2006/relationships/slideLayout" Target="../slideLayouts/slideLayout655.xml"/><Relationship Id="rId32" Type="http://schemas.openxmlformats.org/officeDocument/2006/relationships/slideLayout" Target="../slideLayouts/slideLayout663.xml"/><Relationship Id="rId5" Type="http://schemas.openxmlformats.org/officeDocument/2006/relationships/slideLayout" Target="../slideLayouts/slideLayout636.xml"/><Relationship Id="rId15" Type="http://schemas.openxmlformats.org/officeDocument/2006/relationships/slideLayout" Target="../slideLayouts/slideLayout646.xml"/><Relationship Id="rId23" Type="http://schemas.openxmlformats.org/officeDocument/2006/relationships/slideLayout" Target="../slideLayouts/slideLayout654.xml"/><Relationship Id="rId28" Type="http://schemas.openxmlformats.org/officeDocument/2006/relationships/slideLayout" Target="../slideLayouts/slideLayout659.xml"/><Relationship Id="rId10" Type="http://schemas.openxmlformats.org/officeDocument/2006/relationships/slideLayout" Target="../slideLayouts/slideLayout641.xml"/><Relationship Id="rId19" Type="http://schemas.openxmlformats.org/officeDocument/2006/relationships/slideLayout" Target="../slideLayouts/slideLayout650.xml"/><Relationship Id="rId31" Type="http://schemas.openxmlformats.org/officeDocument/2006/relationships/slideLayout" Target="../slideLayouts/slideLayout662.xml"/><Relationship Id="rId4" Type="http://schemas.openxmlformats.org/officeDocument/2006/relationships/slideLayout" Target="../slideLayouts/slideLayout635.xml"/><Relationship Id="rId9" Type="http://schemas.openxmlformats.org/officeDocument/2006/relationships/slideLayout" Target="../slideLayouts/slideLayout640.xml"/><Relationship Id="rId14" Type="http://schemas.openxmlformats.org/officeDocument/2006/relationships/slideLayout" Target="../slideLayouts/slideLayout645.xml"/><Relationship Id="rId22" Type="http://schemas.openxmlformats.org/officeDocument/2006/relationships/slideLayout" Target="../slideLayouts/slideLayout653.xml"/><Relationship Id="rId27" Type="http://schemas.openxmlformats.org/officeDocument/2006/relationships/slideLayout" Target="../slideLayouts/slideLayout658.xml"/><Relationship Id="rId30" Type="http://schemas.openxmlformats.org/officeDocument/2006/relationships/slideLayout" Target="../slideLayouts/slideLayout661.xml"/><Relationship Id="rId35" Type="http://schemas.openxmlformats.org/officeDocument/2006/relationships/image" Target="../media/image3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theme" Target="../theme/theme31.xml"/><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theme" Target="../theme/theme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428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20494041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409972140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10/27/2016</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108839385"/>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1728018546"/>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AAA5E-23E9-43B6-877D-999700A7FDD1}" type="datetimeFigureOut">
              <a:rPr lang="en-US" smtClean="0"/>
              <a:t>10/27/2016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6956-A7D6-43A4-AAE0-781FBD29A2E3}" type="slidenum">
              <a:rPr lang="en-US" smtClean="0"/>
              <a:t>‹#›</a:t>
            </a:fld>
            <a:endParaRPr lang="en-US"/>
          </a:p>
        </p:txBody>
      </p:sp>
    </p:spTree>
    <p:extLst>
      <p:ext uri="{BB962C8B-B14F-4D97-AF65-F5344CB8AC3E}">
        <p14:creationId xmlns:p14="http://schemas.microsoft.com/office/powerpoint/2010/main" val="3285391810"/>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10/27/2016</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0.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jpeg"/><Relationship Id="rId18" Type="http://schemas.openxmlformats.org/officeDocument/2006/relationships/image" Target="../media/image102.jpeg"/><Relationship Id="rId3" Type="http://schemas.openxmlformats.org/officeDocument/2006/relationships/image" Target="../media/image87.jpeg"/><Relationship Id="rId21" Type="http://schemas.openxmlformats.org/officeDocument/2006/relationships/image" Target="../media/image105.jpeg"/><Relationship Id="rId7" Type="http://schemas.openxmlformats.org/officeDocument/2006/relationships/image" Target="../media/image91.png"/><Relationship Id="rId12" Type="http://schemas.openxmlformats.org/officeDocument/2006/relationships/image" Target="../media/image96.jpeg"/><Relationship Id="rId17" Type="http://schemas.openxmlformats.org/officeDocument/2006/relationships/image" Target="../media/image101.png"/><Relationship Id="rId2" Type="http://schemas.openxmlformats.org/officeDocument/2006/relationships/notesSlide" Target="../notesSlides/notesSlide7.xml"/><Relationship Id="rId16" Type="http://schemas.openxmlformats.org/officeDocument/2006/relationships/image" Target="../media/image100.png"/><Relationship Id="rId20" Type="http://schemas.openxmlformats.org/officeDocument/2006/relationships/image" Target="../media/image104.gif"/><Relationship Id="rId1" Type="http://schemas.openxmlformats.org/officeDocument/2006/relationships/slideLayout" Target="../slideLayouts/slideLayout16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jpeg"/><Relationship Id="rId19" Type="http://schemas.openxmlformats.org/officeDocument/2006/relationships/image" Target="../media/image103.jpeg"/><Relationship Id="rId4" Type="http://schemas.openxmlformats.org/officeDocument/2006/relationships/image" Target="../media/image88.png"/><Relationship Id="rId9" Type="http://schemas.openxmlformats.org/officeDocument/2006/relationships/image" Target="../media/image93.jpeg"/><Relationship Id="rId14" Type="http://schemas.openxmlformats.org/officeDocument/2006/relationships/image" Target="../media/image9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2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106.xml"/><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10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1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110.xml"/><Relationship Id="rId4" Type="http://schemas.openxmlformats.org/officeDocument/2006/relationships/image" Target="../media/image129.png"/></Relationships>
</file>

<file path=ppt/slides/_rels/slide26.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53.jpeg"/><Relationship Id="rId39" Type="http://schemas.openxmlformats.org/officeDocument/2006/relationships/image" Target="../media/image166.png"/><Relationship Id="rId3" Type="http://schemas.openxmlformats.org/officeDocument/2006/relationships/image" Target="../media/image130.png"/><Relationship Id="rId21" Type="http://schemas.openxmlformats.org/officeDocument/2006/relationships/image" Target="../media/image148.png"/><Relationship Id="rId34" Type="http://schemas.openxmlformats.org/officeDocument/2006/relationships/image" Target="../media/image161.png"/><Relationship Id="rId42" Type="http://schemas.openxmlformats.org/officeDocument/2006/relationships/image" Target="../media/image169.png"/><Relationship Id="rId47" Type="http://schemas.openxmlformats.org/officeDocument/2006/relationships/image" Target="../media/image174.jpg"/><Relationship Id="rId50" Type="http://schemas.openxmlformats.org/officeDocument/2006/relationships/image" Target="../media/image177.jp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33" Type="http://schemas.openxmlformats.org/officeDocument/2006/relationships/image" Target="../media/image160.png"/><Relationship Id="rId38" Type="http://schemas.openxmlformats.org/officeDocument/2006/relationships/image" Target="../media/image165.png"/><Relationship Id="rId46" Type="http://schemas.openxmlformats.org/officeDocument/2006/relationships/image" Target="../media/image173.png"/><Relationship Id="rId2" Type="http://schemas.openxmlformats.org/officeDocument/2006/relationships/notesSlide" Target="../notesSlides/notesSlide14.xml"/><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png"/><Relationship Id="rId41" Type="http://schemas.openxmlformats.org/officeDocument/2006/relationships/image" Target="../media/image168.png"/><Relationship Id="rId1" Type="http://schemas.openxmlformats.org/officeDocument/2006/relationships/slideLayout" Target="../slideLayouts/slideLayout135.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32" Type="http://schemas.openxmlformats.org/officeDocument/2006/relationships/image" Target="../media/image159.png"/><Relationship Id="rId37" Type="http://schemas.openxmlformats.org/officeDocument/2006/relationships/image" Target="../media/image164.png"/><Relationship Id="rId40" Type="http://schemas.openxmlformats.org/officeDocument/2006/relationships/image" Target="../media/image167.png"/><Relationship Id="rId45" Type="http://schemas.openxmlformats.org/officeDocument/2006/relationships/image" Target="../media/image172.png"/><Relationship Id="rId5" Type="http://schemas.openxmlformats.org/officeDocument/2006/relationships/image" Target="../media/image132.jpeg"/><Relationship Id="rId15" Type="http://schemas.openxmlformats.org/officeDocument/2006/relationships/image" Target="../media/image142.emf"/><Relationship Id="rId23" Type="http://schemas.openxmlformats.org/officeDocument/2006/relationships/image" Target="../media/image150.png"/><Relationship Id="rId28" Type="http://schemas.openxmlformats.org/officeDocument/2006/relationships/image" Target="../media/image155.png"/><Relationship Id="rId36" Type="http://schemas.openxmlformats.org/officeDocument/2006/relationships/image" Target="../media/image163.png"/><Relationship Id="rId49" Type="http://schemas.openxmlformats.org/officeDocument/2006/relationships/image" Target="../media/image176.png"/><Relationship Id="rId10" Type="http://schemas.openxmlformats.org/officeDocument/2006/relationships/image" Target="../media/image137.png"/><Relationship Id="rId19" Type="http://schemas.openxmlformats.org/officeDocument/2006/relationships/image" Target="../media/image146.png"/><Relationship Id="rId31" Type="http://schemas.openxmlformats.org/officeDocument/2006/relationships/image" Target="../media/image158.png"/><Relationship Id="rId44" Type="http://schemas.openxmlformats.org/officeDocument/2006/relationships/image" Target="../media/image171.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jpeg"/><Relationship Id="rId35"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image" Target="../media/image175.emf"/><Relationship Id="rId8" Type="http://schemas.openxmlformats.org/officeDocument/2006/relationships/image" Target="../media/image135.png"/><Relationship Id="rId51" Type="http://schemas.openxmlformats.org/officeDocument/2006/relationships/image" Target="../media/image178.jpeg"/></Relationships>
</file>

<file path=ppt/slides/_rels/slide27.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15.xml"/><Relationship Id="rId1" Type="http://schemas.openxmlformats.org/officeDocument/2006/relationships/slideLayout" Target="../slideLayouts/slideLayout196.xml"/><Relationship Id="rId4"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16.xml"/><Relationship Id="rId1" Type="http://schemas.openxmlformats.org/officeDocument/2006/relationships/slideLayout" Target="../slideLayouts/slideLayout625.xml"/><Relationship Id="rId5" Type="http://schemas.openxmlformats.org/officeDocument/2006/relationships/image" Target="../media/image183.emf"/><Relationship Id="rId4" Type="http://schemas.openxmlformats.org/officeDocument/2006/relationships/image" Target="../media/image182.emf"/></Relationships>
</file>

<file path=ppt/slides/_rels/slide2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8.xml"/></Relationships>
</file>

<file path=ppt/slides/_rels/slide30.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25.xml"/></Relationships>
</file>

<file path=ppt/slides/_rels/slide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xml"/><Relationship Id="rId1" Type="http://schemas.openxmlformats.org/officeDocument/2006/relationships/slideLayout" Target="../slideLayouts/slideLayout278.xml"/><Relationship Id="rId5" Type="http://schemas.openxmlformats.org/officeDocument/2006/relationships/image" Target="../media/image184.png"/><Relationship Id="rId4" Type="http://schemas.openxmlformats.org/officeDocument/2006/relationships/image" Target="../media/image18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6.xml"/></Relationships>
</file>

<file path=ppt/slides/_rels/slide3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8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0.xml"/><Relationship Id="rId5" Type="http://schemas.openxmlformats.org/officeDocument/2006/relationships/slideLayout" Target="../slideLayouts/slideLayout330.xml"/><Relationship Id="rId4" Type="http://schemas.openxmlformats.org/officeDocument/2006/relationships/tags" Target="../tags/tag6.xml"/></Relationships>
</file>

<file path=ppt/slides/_rels/slide3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notesSlide" Target="../notesSlides/notesSlide2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319.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96.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3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4.xml"/><Relationship Id="rId1" Type="http://schemas.openxmlformats.org/officeDocument/2006/relationships/slideLayout" Target="../slideLayouts/slideLayout434.xml"/><Relationship Id="rId4" Type="http://schemas.openxmlformats.org/officeDocument/2006/relationships/image" Target="../media/image19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40.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25.xml"/><Relationship Id="rId1" Type="http://schemas.openxmlformats.org/officeDocument/2006/relationships/slideLayout" Target="../slideLayouts/slideLayout434.xml"/><Relationship Id="rId4" Type="http://schemas.openxmlformats.org/officeDocument/2006/relationships/image" Target="../media/image200.emf"/></Relationships>
</file>

<file path=ppt/slides/_rels/slide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emf"/><Relationship Id="rId1" Type="http://schemas.openxmlformats.org/officeDocument/2006/relationships/slideLayout" Target="../slideLayouts/slideLayout240.xml"/></Relationships>
</file>

<file path=ppt/slides/_rels/slide42.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657.xml"/></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547.xml"/><Relationship Id="rId6" Type="http://schemas.openxmlformats.org/officeDocument/2006/relationships/image" Target="../media/image207.emf"/><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xml"/><Relationship Id="rId1" Type="http://schemas.openxmlformats.org/officeDocument/2006/relationships/slideLayout" Target="../slideLayouts/slideLayout547.xml"/><Relationship Id="rId6" Type="http://schemas.openxmlformats.org/officeDocument/2006/relationships/image" Target="../media/image207.emf"/><Relationship Id="rId5" Type="http://schemas.openxmlformats.org/officeDocument/2006/relationships/image" Target="../media/image206.png"/><Relationship Id="rId4" Type="http://schemas.openxmlformats.org/officeDocument/2006/relationships/image" Target="../media/image205.png"/></Relationships>
</file>

<file path=ppt/slides/_rels/slide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8.xml"/><Relationship Id="rId1" Type="http://schemas.openxmlformats.org/officeDocument/2006/relationships/slideLayout" Target="../slideLayouts/slideLayout547.xml"/><Relationship Id="rId6" Type="http://schemas.openxmlformats.org/officeDocument/2006/relationships/image" Target="../media/image206.png"/><Relationship Id="rId5" Type="http://schemas.openxmlformats.org/officeDocument/2006/relationships/image" Target="../media/image204.png"/><Relationship Id="rId4" Type="http://schemas.openxmlformats.org/officeDocument/2006/relationships/image" Target="../media/image20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129.png"/><Relationship Id="rId26" Type="http://schemas.openxmlformats.org/officeDocument/2006/relationships/image" Target="../media/image117.png"/><Relationship Id="rId3" Type="http://schemas.openxmlformats.org/officeDocument/2006/relationships/image" Target="../media/image208.emf"/><Relationship Id="rId21" Type="http://schemas.openxmlformats.org/officeDocument/2006/relationships/image" Target="../media/image124.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110.png"/><Relationship Id="rId2" Type="http://schemas.openxmlformats.org/officeDocument/2006/relationships/notesSlide" Target="../notesSlides/notesSlide29.xml"/><Relationship Id="rId16" Type="http://schemas.openxmlformats.org/officeDocument/2006/relationships/image" Target="../media/image221.png"/><Relationship Id="rId20" Type="http://schemas.openxmlformats.org/officeDocument/2006/relationships/image" Target="../media/image116.png"/><Relationship Id="rId1" Type="http://schemas.openxmlformats.org/officeDocument/2006/relationships/slideLayout" Target="../slideLayouts/slideLayout230.xml"/><Relationship Id="rId6" Type="http://schemas.openxmlformats.org/officeDocument/2006/relationships/image" Target="../media/image211.png"/><Relationship Id="rId11" Type="http://schemas.openxmlformats.org/officeDocument/2006/relationships/image" Target="../media/image216.png"/><Relationship Id="rId24" Type="http://schemas.openxmlformats.org/officeDocument/2006/relationships/image" Target="../media/image224.png"/><Relationship Id="rId5" Type="http://schemas.openxmlformats.org/officeDocument/2006/relationships/image" Target="../media/image210.png"/><Relationship Id="rId15" Type="http://schemas.openxmlformats.org/officeDocument/2006/relationships/image" Target="../media/image220.png"/><Relationship Id="rId23" Type="http://schemas.openxmlformats.org/officeDocument/2006/relationships/image" Target="../media/image106.png"/><Relationship Id="rId10" Type="http://schemas.openxmlformats.org/officeDocument/2006/relationships/image" Target="../media/image215.png"/><Relationship Id="rId19" Type="http://schemas.openxmlformats.org/officeDocument/2006/relationships/image" Target="../media/image126.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3.png"/><Relationship Id="rId27" Type="http://schemas.openxmlformats.org/officeDocument/2006/relationships/image" Target="../media/image118.png"/></Relationships>
</file>

<file path=ppt/slides/_rels/slide48.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09.png"/><Relationship Id="rId7" Type="http://schemas.openxmlformats.org/officeDocument/2006/relationships/image" Target="../media/image216.png"/><Relationship Id="rId2" Type="http://schemas.openxmlformats.org/officeDocument/2006/relationships/image" Target="../media/image208.emf"/><Relationship Id="rId1" Type="http://schemas.openxmlformats.org/officeDocument/2006/relationships/slideLayout" Target="../slideLayouts/slideLayout230.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0.png"/></Relationships>
</file>

<file path=ppt/slides/_rels/slide4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2.png"/><Relationship Id="rId7"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23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3.png"/><Relationship Id="rId9" Type="http://schemas.openxmlformats.org/officeDocument/2006/relationships/image" Target="../media/image2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23.png"/><Relationship Id="rId1" Type="http://schemas.openxmlformats.org/officeDocument/2006/relationships/slideLayout" Target="../slideLayouts/slideLayout230.xml"/><Relationship Id="rId5" Type="http://schemas.openxmlformats.org/officeDocument/2006/relationships/image" Target="../media/image110.png"/><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230.xml"/><Relationship Id="rId5" Type="http://schemas.openxmlformats.org/officeDocument/2006/relationships/image" Target="../media/image124.pn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5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30.xml"/><Relationship Id="rId1" Type="http://schemas.openxmlformats.org/officeDocument/2006/relationships/slideLayout" Target="../slideLayouts/slideLayout645.xml"/><Relationship Id="rId6" Type="http://schemas.openxmlformats.org/officeDocument/2006/relationships/image" Target="../media/image228.jpeg"/><Relationship Id="rId5" Type="http://schemas.openxmlformats.org/officeDocument/2006/relationships/image" Target="../media/image227.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s>
</file>

<file path=ppt/slides/_rels/slide55.xml.rels><?xml version="1.0" encoding="UTF-8" standalone="yes"?>
<Relationships xmlns="http://schemas.openxmlformats.org/package/2006/relationships"><Relationship Id="rId8" Type="http://schemas.openxmlformats.org/officeDocument/2006/relationships/image" Target="../media/image238.emf"/><Relationship Id="rId13" Type="http://schemas.openxmlformats.org/officeDocument/2006/relationships/image" Target="../media/image243.emf"/><Relationship Id="rId18" Type="http://schemas.openxmlformats.org/officeDocument/2006/relationships/image" Target="../media/image248.emf"/><Relationship Id="rId3" Type="http://schemas.openxmlformats.org/officeDocument/2006/relationships/image" Target="../media/image233.emf"/><Relationship Id="rId21" Type="http://schemas.openxmlformats.org/officeDocument/2006/relationships/image" Target="../media/image251.emf"/><Relationship Id="rId7" Type="http://schemas.openxmlformats.org/officeDocument/2006/relationships/image" Target="../media/image237.emf"/><Relationship Id="rId12" Type="http://schemas.openxmlformats.org/officeDocument/2006/relationships/image" Target="../media/image242.png"/><Relationship Id="rId17" Type="http://schemas.openxmlformats.org/officeDocument/2006/relationships/image" Target="../media/image247.emf"/><Relationship Id="rId2" Type="http://schemas.openxmlformats.org/officeDocument/2006/relationships/image" Target="../media/image232.emf"/><Relationship Id="rId16" Type="http://schemas.openxmlformats.org/officeDocument/2006/relationships/image" Target="../media/image246.emf"/><Relationship Id="rId20" Type="http://schemas.openxmlformats.org/officeDocument/2006/relationships/image" Target="../media/image250.emf"/><Relationship Id="rId1" Type="http://schemas.openxmlformats.org/officeDocument/2006/relationships/slideLayout" Target="../slideLayouts/slideLayout636.xml"/><Relationship Id="rId6" Type="http://schemas.openxmlformats.org/officeDocument/2006/relationships/image" Target="../media/image236.emf"/><Relationship Id="rId11" Type="http://schemas.openxmlformats.org/officeDocument/2006/relationships/image" Target="../media/image241.emf"/><Relationship Id="rId5" Type="http://schemas.openxmlformats.org/officeDocument/2006/relationships/image" Target="../media/image235.emf"/><Relationship Id="rId15" Type="http://schemas.openxmlformats.org/officeDocument/2006/relationships/image" Target="../media/image245.emf"/><Relationship Id="rId23" Type="http://schemas.openxmlformats.org/officeDocument/2006/relationships/image" Target="../media/image253.emf"/><Relationship Id="rId10" Type="http://schemas.openxmlformats.org/officeDocument/2006/relationships/image" Target="../media/image240.emf"/><Relationship Id="rId19" Type="http://schemas.openxmlformats.org/officeDocument/2006/relationships/image" Target="../media/image249.emf"/><Relationship Id="rId4" Type="http://schemas.openxmlformats.org/officeDocument/2006/relationships/image" Target="../media/image234.emf"/><Relationship Id="rId9" Type="http://schemas.openxmlformats.org/officeDocument/2006/relationships/image" Target="../media/image239.emf"/><Relationship Id="rId14" Type="http://schemas.openxmlformats.org/officeDocument/2006/relationships/image" Target="../media/image244.emf"/><Relationship Id="rId22" Type="http://schemas.openxmlformats.org/officeDocument/2006/relationships/image" Target="../media/image252.emf"/></Relationships>
</file>

<file path=ppt/slides/_rels/slide56.xml.rels><?xml version="1.0" encoding="UTF-8" standalone="yes"?>
<Relationships xmlns="http://schemas.openxmlformats.org/package/2006/relationships"><Relationship Id="rId8" Type="http://schemas.openxmlformats.org/officeDocument/2006/relationships/image" Target="../media/image234.emf"/><Relationship Id="rId13" Type="http://schemas.openxmlformats.org/officeDocument/2006/relationships/image" Target="../media/image242.png"/><Relationship Id="rId18" Type="http://schemas.openxmlformats.org/officeDocument/2006/relationships/image" Target="../media/image249.emf"/><Relationship Id="rId26" Type="http://schemas.openxmlformats.org/officeDocument/2006/relationships/image" Target="../media/image253.emf"/><Relationship Id="rId3" Type="http://schemas.openxmlformats.org/officeDocument/2006/relationships/image" Target="../media/image254.emf"/><Relationship Id="rId21" Type="http://schemas.openxmlformats.org/officeDocument/2006/relationships/image" Target="../media/image251.emf"/><Relationship Id="rId7" Type="http://schemas.openxmlformats.org/officeDocument/2006/relationships/image" Target="../media/image247.emf"/><Relationship Id="rId12" Type="http://schemas.openxmlformats.org/officeDocument/2006/relationships/image" Target="../media/image241.emf"/><Relationship Id="rId17" Type="http://schemas.openxmlformats.org/officeDocument/2006/relationships/image" Target="../media/image248.emf"/><Relationship Id="rId25" Type="http://schemas.openxmlformats.org/officeDocument/2006/relationships/image" Target="../media/image258.emf"/><Relationship Id="rId2" Type="http://schemas.openxmlformats.org/officeDocument/2006/relationships/image" Target="../media/image233.emf"/><Relationship Id="rId16" Type="http://schemas.openxmlformats.org/officeDocument/2006/relationships/image" Target="../media/image246.emf"/><Relationship Id="rId20" Type="http://schemas.openxmlformats.org/officeDocument/2006/relationships/image" Target="../media/image250.emf"/><Relationship Id="rId1" Type="http://schemas.openxmlformats.org/officeDocument/2006/relationships/slideLayout" Target="../slideLayouts/slideLayout636.xml"/><Relationship Id="rId6" Type="http://schemas.openxmlformats.org/officeDocument/2006/relationships/image" Target="../media/image237.emf"/><Relationship Id="rId11" Type="http://schemas.openxmlformats.org/officeDocument/2006/relationships/image" Target="../media/image240.emf"/><Relationship Id="rId24" Type="http://schemas.openxmlformats.org/officeDocument/2006/relationships/image" Target="../media/image257.emf"/><Relationship Id="rId5" Type="http://schemas.openxmlformats.org/officeDocument/2006/relationships/image" Target="../media/image239.emf"/><Relationship Id="rId15" Type="http://schemas.openxmlformats.org/officeDocument/2006/relationships/image" Target="../media/image245.emf"/><Relationship Id="rId23" Type="http://schemas.openxmlformats.org/officeDocument/2006/relationships/image" Target="../media/image256.emf"/><Relationship Id="rId10" Type="http://schemas.openxmlformats.org/officeDocument/2006/relationships/image" Target="../media/image238.emf"/><Relationship Id="rId19" Type="http://schemas.openxmlformats.org/officeDocument/2006/relationships/image" Target="../media/image255.emf"/><Relationship Id="rId4" Type="http://schemas.openxmlformats.org/officeDocument/2006/relationships/image" Target="../media/image232.emf"/><Relationship Id="rId9" Type="http://schemas.openxmlformats.org/officeDocument/2006/relationships/image" Target="../media/image235.emf"/><Relationship Id="rId14" Type="http://schemas.openxmlformats.org/officeDocument/2006/relationships/image" Target="../media/image244.emf"/><Relationship Id="rId22" Type="http://schemas.openxmlformats.org/officeDocument/2006/relationships/image" Target="../media/image25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5.xml"/></Relationships>
</file>

<file path=ppt/slides/_rels/slide59.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2.xml"/><Relationship Id="rId1" Type="http://schemas.openxmlformats.org/officeDocument/2006/relationships/slideLayout" Target="../slideLayouts/slideLayout6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60.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33.xml"/><Relationship Id="rId1" Type="http://schemas.openxmlformats.org/officeDocument/2006/relationships/slideLayout" Target="../slideLayouts/slideLayout667.xml"/></Relationships>
</file>

<file path=ppt/slides/_rels/slide61.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34.xml"/><Relationship Id="rId1" Type="http://schemas.openxmlformats.org/officeDocument/2006/relationships/slideLayout" Target="../slideLayouts/slideLayout6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6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5.xml"/><Relationship Id="rId1" Type="http://schemas.openxmlformats.org/officeDocument/2006/relationships/slideLayout" Target="../slideLayouts/slideLayout27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6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8.xml"/></Relationships>
</file>

<file path=ppt/slides/_rels/slide67.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notesSlide" Target="../notesSlides/notesSlide38.xml"/><Relationship Id="rId1" Type="http://schemas.openxmlformats.org/officeDocument/2006/relationships/slideLayout" Target="../slideLayouts/slideLayout38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_rels/slide70.xml.rels><?xml version="1.0" encoding="UTF-8" standalone="yes"?>
<Relationships xmlns="http://schemas.openxmlformats.org/package/2006/relationships"><Relationship Id="rId8" Type="http://schemas.openxmlformats.org/officeDocument/2006/relationships/image" Target="../media/image271.jpeg"/><Relationship Id="rId13" Type="http://schemas.openxmlformats.org/officeDocument/2006/relationships/image" Target="../media/image110.png"/><Relationship Id="rId18" Type="http://schemas.openxmlformats.org/officeDocument/2006/relationships/image" Target="../media/image116.png"/><Relationship Id="rId3" Type="http://schemas.openxmlformats.org/officeDocument/2006/relationships/image" Target="../media/image208.emf"/><Relationship Id="rId7" Type="http://schemas.openxmlformats.org/officeDocument/2006/relationships/image" Target="../media/image270.jpeg"/><Relationship Id="rId12" Type="http://schemas.openxmlformats.org/officeDocument/2006/relationships/image" Target="../media/image275.jpeg"/><Relationship Id="rId17" Type="http://schemas.openxmlformats.org/officeDocument/2006/relationships/image" Target="../media/image118.png"/><Relationship Id="rId2" Type="http://schemas.openxmlformats.org/officeDocument/2006/relationships/notesSlide" Target="../notesSlides/notesSlide40.xml"/><Relationship Id="rId16" Type="http://schemas.openxmlformats.org/officeDocument/2006/relationships/image" Target="../media/image117.png"/><Relationship Id="rId1" Type="http://schemas.openxmlformats.org/officeDocument/2006/relationships/slideLayout" Target="../slideLayouts/slideLayout412.xml"/><Relationship Id="rId6" Type="http://schemas.openxmlformats.org/officeDocument/2006/relationships/image" Target="../media/image269.jpeg"/><Relationship Id="rId11" Type="http://schemas.openxmlformats.org/officeDocument/2006/relationships/image" Target="../media/image274.jpeg"/><Relationship Id="rId5" Type="http://schemas.openxmlformats.org/officeDocument/2006/relationships/image" Target="../media/image268.jpeg"/><Relationship Id="rId15" Type="http://schemas.openxmlformats.org/officeDocument/2006/relationships/image" Target="../media/image106.png"/><Relationship Id="rId10" Type="http://schemas.openxmlformats.org/officeDocument/2006/relationships/image" Target="../media/image273.jpeg"/><Relationship Id="rId19" Type="http://schemas.openxmlformats.org/officeDocument/2006/relationships/image" Target="../media/image276.png"/><Relationship Id="rId4" Type="http://schemas.openxmlformats.org/officeDocument/2006/relationships/image" Target="../media/image209.png"/><Relationship Id="rId9" Type="http://schemas.openxmlformats.org/officeDocument/2006/relationships/image" Target="../media/image272.jpeg"/><Relationship Id="rId14" Type="http://schemas.openxmlformats.org/officeDocument/2006/relationships/image" Target="../media/image224.png"/></Relationships>
</file>

<file path=ppt/slides/_rels/slide71.xml.rels><?xml version="1.0" encoding="UTF-8" standalone="yes"?>
<Relationships xmlns="http://schemas.openxmlformats.org/package/2006/relationships"><Relationship Id="rId8" Type="http://schemas.openxmlformats.org/officeDocument/2006/relationships/image" Target="../media/image272.jpeg"/><Relationship Id="rId3" Type="http://schemas.openxmlformats.org/officeDocument/2006/relationships/image" Target="../media/image209.png"/><Relationship Id="rId7" Type="http://schemas.openxmlformats.org/officeDocument/2006/relationships/image" Target="../media/image271.jpeg"/><Relationship Id="rId2" Type="http://schemas.openxmlformats.org/officeDocument/2006/relationships/image" Target="../media/image208.emf"/><Relationship Id="rId1" Type="http://schemas.openxmlformats.org/officeDocument/2006/relationships/slideLayout" Target="../slideLayouts/slideLayout412.xml"/><Relationship Id="rId6" Type="http://schemas.openxmlformats.org/officeDocument/2006/relationships/image" Target="../media/image270.jpeg"/><Relationship Id="rId11" Type="http://schemas.openxmlformats.org/officeDocument/2006/relationships/image" Target="../media/image275.jpeg"/><Relationship Id="rId5" Type="http://schemas.openxmlformats.org/officeDocument/2006/relationships/image" Target="../media/image269.jpeg"/><Relationship Id="rId10" Type="http://schemas.openxmlformats.org/officeDocument/2006/relationships/image" Target="../media/image274.jpeg"/><Relationship Id="rId4" Type="http://schemas.openxmlformats.org/officeDocument/2006/relationships/image" Target="../media/image268.jpeg"/><Relationship Id="rId9" Type="http://schemas.openxmlformats.org/officeDocument/2006/relationships/image" Target="../media/image273.jpeg"/></Relationships>
</file>

<file path=ppt/slides/_rels/slide7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10.png"/><Relationship Id="rId1" Type="http://schemas.openxmlformats.org/officeDocument/2006/relationships/slideLayout" Target="../slideLayouts/slideLayout41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12.xml"/><Relationship Id="rId5" Type="http://schemas.openxmlformats.org/officeDocument/2006/relationships/image" Target="../media/image276.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7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fontScale="90000"/>
          </a:bodyPr>
          <a:lstStyle/>
          <a:p>
            <a:r>
              <a:rPr lang="en-US" dirty="0">
                <a:solidFill>
                  <a:schemeClr val="bg1"/>
                </a:solidFill>
              </a:rPr>
              <a:t>Basic Azure Camp for BizSpark</a:t>
            </a:r>
            <a:br>
              <a:rPr lang="en-US" sz="2353" kern="0" spc="0" dirty="0">
                <a:solidFill>
                  <a:schemeClr val="bg1"/>
                </a:solidFill>
              </a:rPr>
            </a:b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4325424"/>
            <a:ext cx="3632399" cy="1144929"/>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Guenda Sciancalepore</a:t>
            </a:r>
          </a:p>
          <a:p>
            <a:pPr defTabSz="1097087">
              <a:lnSpc>
                <a:spcPct val="90000"/>
              </a:lnSpc>
              <a:spcBef>
                <a:spcPct val="0"/>
              </a:spcBef>
            </a:pPr>
            <a:r>
              <a:rPr lang="en-US" sz="2000" dirty="0">
                <a:solidFill>
                  <a:schemeClr val="bg1"/>
                </a:solidFill>
                <a:latin typeface="+mj-lt"/>
                <a:ea typeface="+mj-ea"/>
                <a:cs typeface="+mj-cs"/>
              </a:rPr>
              <a:t>Microsoft</a:t>
            </a:r>
          </a:p>
          <a:p>
            <a:pPr defTabSz="1097087">
              <a:lnSpc>
                <a:spcPct val="90000"/>
              </a:lnSpc>
              <a:spcBef>
                <a:spcPct val="0"/>
              </a:spcBef>
            </a:pPr>
            <a:r>
              <a:rPr lang="en-US" dirty="0">
                <a:solidFill>
                  <a:schemeClr val="bg1"/>
                </a:solidFill>
                <a:latin typeface="+mj-lt"/>
                <a:ea typeface="+mj-ea"/>
                <a:cs typeface="+mj-cs"/>
              </a:rPr>
              <a:t>guscianc@microsoft.com</a:t>
            </a:r>
          </a:p>
          <a:p>
            <a:pPr defTabSz="1097087">
              <a:lnSpc>
                <a:spcPct val="90000"/>
              </a:lnSpc>
              <a:spcBef>
                <a:spcPct val="0"/>
              </a:spcBef>
            </a:pPr>
            <a:r>
              <a:rPr lang="en-US" dirty="0">
                <a:solidFill>
                  <a:schemeClr val="bg1"/>
                </a:solidFill>
                <a:latin typeface="+mj-lt"/>
                <a:ea typeface="+mj-ea"/>
                <a:cs typeface="+mj-cs"/>
              </a:rPr>
              <a:t>@</a:t>
            </a:r>
            <a:r>
              <a:rPr lang="en-US" dirty="0" err="1">
                <a:solidFill>
                  <a:schemeClr val="bg1"/>
                </a:solidFill>
                <a:latin typeface="+mj-lt"/>
                <a:ea typeface="+mj-ea"/>
                <a:cs typeface="+mj-cs"/>
              </a:rPr>
              <a:t>guenda_s</a:t>
            </a:r>
            <a:endParaRPr lang="it-IT" dirty="0">
              <a:solidFill>
                <a:schemeClr val="bg1"/>
              </a:solidFill>
              <a:latin typeface="+mj-lt"/>
              <a:ea typeface="+mj-ea"/>
              <a:cs typeface="+mj-cs"/>
            </a:endParaRPr>
          </a:p>
        </p:txBody>
      </p:sp>
      <p:sp>
        <p:nvSpPr>
          <p:cNvPr id="5" name="TextBox 4"/>
          <p:cNvSpPr txBox="1"/>
          <p:nvPr/>
        </p:nvSpPr>
        <p:spPr>
          <a:xfrm>
            <a:off x="4354286" y="4325423"/>
            <a:ext cx="3172343" cy="9233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249" y="5543002"/>
            <a:ext cx="1305380" cy="840338"/>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9652" t="19548" r="10962"/>
          <a:stretch/>
        </p:blipFill>
        <p:spPr>
          <a:xfrm>
            <a:off x="4503544" y="5543002"/>
            <a:ext cx="1436913" cy="955596"/>
          </a:xfrm>
          <a:prstGeom prst="rect">
            <a:avLst/>
          </a:prstGeom>
        </p:spPr>
      </p:pic>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t>
            </a:r>
            <a:r>
              <a:rPr lang="it-IT" dirty="0" err="1"/>
              <a:t>Azure</a:t>
            </a:r>
            <a:endParaRPr lang="it-IT" dirty="0"/>
          </a:p>
        </p:txBody>
      </p:sp>
    </p:spTree>
    <p:extLst>
      <p:ext uri="{BB962C8B-B14F-4D97-AF65-F5344CB8AC3E}">
        <p14:creationId xmlns:p14="http://schemas.microsoft.com/office/powerpoint/2010/main" val="312298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3508653"/>
          </a:xfrm>
        </p:spPr>
        <p:txBody>
          <a:bodyPr/>
          <a:lstStyle/>
          <a:p>
            <a:r>
              <a:rPr lang="it-IT" sz="6000" dirty="0"/>
              <a:t>How </a:t>
            </a:r>
            <a:r>
              <a:rPr lang="it-IT" sz="6000" dirty="0" err="1"/>
              <a:t>many</a:t>
            </a:r>
            <a:r>
              <a:rPr lang="it-IT" sz="6000" dirty="0"/>
              <a:t> of </a:t>
            </a:r>
            <a:r>
              <a:rPr lang="it-IT" sz="6000" dirty="0" err="1"/>
              <a:t>you</a:t>
            </a:r>
            <a:r>
              <a:rPr lang="it-IT" sz="6000" dirty="0"/>
              <a:t> are </a:t>
            </a:r>
            <a:r>
              <a:rPr lang="it-IT" sz="6000" dirty="0" err="1"/>
              <a:t>technicians</a:t>
            </a:r>
            <a:r>
              <a:rPr lang="it-IT" sz="6000" dirty="0"/>
              <a:t>?</a:t>
            </a:r>
            <a:br>
              <a:rPr lang="it-IT" sz="6000" dirty="0"/>
            </a:br>
            <a:r>
              <a:rPr lang="it-IT" sz="6000" dirty="0"/>
              <a:t>Do </a:t>
            </a:r>
            <a:r>
              <a:rPr lang="it-IT" sz="6000" dirty="0" err="1"/>
              <a:t>you</a:t>
            </a:r>
            <a:r>
              <a:rPr lang="it-IT" sz="6000" dirty="0"/>
              <a:t> use a cloud </a:t>
            </a:r>
            <a:r>
              <a:rPr lang="it-IT" sz="6000" dirty="0" err="1"/>
              <a:t>platform</a:t>
            </a:r>
            <a:r>
              <a:rPr lang="it-IT" sz="6000" dirty="0"/>
              <a:t>?</a:t>
            </a:r>
            <a:br>
              <a:rPr lang="it-IT" sz="6000" dirty="0"/>
            </a:br>
            <a:r>
              <a:rPr lang="it-IT" sz="6000" dirty="0"/>
              <a:t>Do </a:t>
            </a:r>
            <a:r>
              <a:rPr lang="it-IT" sz="6000" dirty="0" err="1"/>
              <a:t>you</a:t>
            </a:r>
            <a:r>
              <a:rPr lang="it-IT" sz="6000" dirty="0"/>
              <a:t> know </a:t>
            </a:r>
            <a:r>
              <a:rPr lang="it-IT" sz="6000" dirty="0" err="1"/>
              <a:t>Azure</a:t>
            </a:r>
            <a:r>
              <a:rPr lang="it-IT" sz="6000" dirty="0"/>
              <a:t>?</a:t>
            </a:r>
            <a:br>
              <a:rPr lang="it-IT" sz="6000" dirty="0"/>
            </a:br>
            <a:r>
              <a:rPr lang="it-IT" sz="6000" dirty="0" err="1"/>
              <a:t>What</a:t>
            </a:r>
            <a:r>
              <a:rPr lang="it-IT" sz="6000" dirty="0"/>
              <a:t> </a:t>
            </a:r>
            <a:r>
              <a:rPr lang="it-IT" sz="6000" dirty="0" err="1"/>
              <a:t>services</a:t>
            </a:r>
            <a:r>
              <a:rPr lang="it-IT" sz="6000" dirty="0"/>
              <a:t> do </a:t>
            </a:r>
            <a:r>
              <a:rPr lang="it-IT" sz="6000" dirty="0" err="1"/>
              <a:t>you</a:t>
            </a:r>
            <a:r>
              <a:rPr lang="it-IT" sz="6000" dirty="0"/>
              <a:t> use?</a:t>
            </a:r>
            <a:endParaRPr lang="it-IT" sz="6000" dirty="0"/>
          </a:p>
        </p:txBody>
      </p:sp>
    </p:spTree>
    <p:extLst>
      <p:ext uri="{BB962C8B-B14F-4D97-AF65-F5344CB8AC3E}">
        <p14:creationId xmlns:p14="http://schemas.microsoft.com/office/powerpoint/2010/main" val="7263589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4294967295"/>
          </p:nvPr>
        </p:nvSpPr>
        <p:spPr>
          <a:xfrm>
            <a:off x="269239" y="1191052"/>
            <a:ext cx="11922761" cy="4332790"/>
          </a:xfrm>
          <a:prstGeom prst="rect">
            <a:avLst/>
          </a:prstGeom>
          <a:ln>
            <a:noFill/>
          </a:ln>
        </p:spPr>
        <p:txBody>
          <a:bodyPr/>
          <a:lstStyle/>
          <a:p>
            <a:r>
              <a:rPr lang="en-US" sz="3137" dirty="0">
                <a:solidFill>
                  <a:srgbClr val="FFC000"/>
                </a:solidFill>
              </a:rPr>
              <a:t>Scale up </a:t>
            </a:r>
            <a:r>
              <a:rPr lang="en-US" sz="3137" dirty="0"/>
              <a:t>by choosing different VM sizes</a:t>
            </a:r>
          </a:p>
          <a:p>
            <a:r>
              <a:rPr lang="en-US" sz="3137" dirty="0">
                <a:solidFill>
                  <a:srgbClr val="FFC000"/>
                </a:solidFill>
              </a:rPr>
              <a:t>Scale out </a:t>
            </a:r>
            <a:r>
              <a:rPr lang="en-US" sz="3137" dirty="0"/>
              <a:t>by adding more instances</a:t>
            </a:r>
          </a:p>
          <a:p>
            <a:r>
              <a:rPr lang="en-US" sz="3137" dirty="0">
                <a:solidFill>
                  <a:srgbClr val="FFC000"/>
                </a:solidFill>
              </a:rPr>
              <a:t>Auto-scale</a:t>
            </a:r>
            <a:r>
              <a:rPr lang="en-US" sz="3137" dirty="0">
                <a:solidFill>
                  <a:schemeClr val="tx1"/>
                </a:solidFill>
              </a:rPr>
              <a:t> </a:t>
            </a:r>
            <a:r>
              <a:rPr lang="en-US" sz="3137" dirty="0"/>
              <a:t>with </a:t>
            </a:r>
            <a:r>
              <a:rPr lang="en-US" sz="3137" dirty="0" err="1"/>
              <a:t>Autoscaling</a:t>
            </a:r>
            <a:r>
              <a:rPr lang="en-US" sz="3137" dirty="0"/>
              <a:t> Application Block</a:t>
            </a:r>
          </a:p>
        </p:txBody>
      </p:sp>
    </p:spTree>
    <p:extLst>
      <p:ext uri="{BB962C8B-B14F-4D97-AF65-F5344CB8AC3E}">
        <p14:creationId xmlns:p14="http://schemas.microsoft.com/office/powerpoint/2010/main" val="975835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6244976"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are in control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of your data</a:t>
            </a:r>
          </a:p>
        </p:txBody>
      </p:sp>
      <p:sp>
        <p:nvSpPr>
          <p:cNvPr id="30" name="Rectangle 29"/>
          <p:cNvSpPr/>
          <p:nvPr/>
        </p:nvSpPr>
        <p:spPr bwMode="auto">
          <a:xfrm>
            <a:off x="920953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Stringent Privacy Standards</a:t>
            </a:r>
          </a:p>
        </p:txBody>
      </p:sp>
      <p:sp>
        <p:nvSpPr>
          <p:cNvPr id="29" name="Rectangle 28"/>
          <p:cNvSpPr/>
          <p:nvPr/>
        </p:nvSpPr>
        <p:spPr bwMode="auto">
          <a:xfrm>
            <a:off x="3280421" y="1304456"/>
            <a:ext cx="2742811" cy="2742811"/>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Government &amp; Legal Data Access</a:t>
            </a:r>
          </a:p>
        </p:txBody>
      </p:sp>
      <p:sp>
        <p:nvSpPr>
          <p:cNvPr id="26" name="Rectangle 25"/>
          <p:cNvSpPr/>
          <p:nvPr/>
        </p:nvSpPr>
        <p:spPr bwMode="auto">
          <a:xfrm>
            <a:off x="315867" y="1326445"/>
            <a:ext cx="2742811" cy="2720823"/>
          </a:xfrm>
          <a:prstGeom prst="rect">
            <a:avLst/>
          </a:prstGeom>
          <a:solidFill>
            <a:srgbClr val="0072C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274281" rIns="182854" bIns="182854" numCol="1" rtlCol="0" anchor="b" anchorCtr="0" compatLnSpc="1">
            <a:prstTxWarp prst="textNoShape">
              <a:avLst/>
            </a:prstTxWarp>
          </a:bodyPr>
          <a:lstStyle/>
          <a:p>
            <a:pPr defTabSz="932114" fontAlgn="base">
              <a:spcBef>
                <a:spcPct val="0"/>
              </a:spcBef>
              <a:spcAft>
                <a:spcPct val="0"/>
              </a:spcAft>
            </a:pPr>
            <a:r>
              <a:rPr lang="en-US" sz="2000" kern="0" dirty="0">
                <a:gradFill>
                  <a:gsLst>
                    <a:gs pos="1250">
                      <a:srgbClr val="FFFFFF"/>
                    </a:gs>
                    <a:gs pos="100000">
                      <a:srgbClr val="FFFFFF"/>
                    </a:gs>
                  </a:gsLst>
                  <a:lin ang="5400000" scaled="0"/>
                </a:gradFill>
                <a:latin typeface="Segoe UI" panose="020B0502040204020203" pitchFamily="34" charset="0"/>
              </a:rPr>
              <a:t>You own your </a:t>
            </a:r>
            <a:br>
              <a:rPr lang="en-US" sz="2000" kern="0" dirty="0">
                <a:gradFill>
                  <a:gsLst>
                    <a:gs pos="1250">
                      <a:srgbClr val="FFFFFF"/>
                    </a:gs>
                    <a:gs pos="100000">
                      <a:srgbClr val="FFFFFF"/>
                    </a:gs>
                  </a:gsLst>
                  <a:lin ang="5400000" scaled="0"/>
                </a:gradFill>
                <a:latin typeface="Segoe UI" panose="020B0502040204020203" pitchFamily="34" charset="0"/>
              </a:rPr>
            </a:br>
            <a:r>
              <a:rPr lang="en-US" sz="2000" kern="0" dirty="0">
                <a:gradFill>
                  <a:gsLst>
                    <a:gs pos="1250">
                      <a:srgbClr val="FFFFFF"/>
                    </a:gs>
                    <a:gs pos="100000">
                      <a:srgbClr val="FFFFFF"/>
                    </a:gs>
                  </a:gsLst>
                  <a:lin ang="5400000" scaled="0"/>
                </a:gradFill>
                <a:latin typeface="Segoe UI" panose="020B0502040204020203" pitchFamily="34" charset="0"/>
              </a:rPr>
              <a:t>own data</a:t>
            </a:r>
          </a:p>
        </p:txBody>
      </p:sp>
      <p:sp>
        <p:nvSpPr>
          <p:cNvPr id="16" name="Rectangle 15"/>
          <p:cNvSpPr/>
          <p:nvPr/>
        </p:nvSpPr>
        <p:spPr bwMode="auto">
          <a:xfrm>
            <a:off x="295396" y="4895194"/>
            <a:ext cx="11656947" cy="63998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225">
              <a:lnSpc>
                <a:spcPct val="90000"/>
              </a:lnSpc>
              <a:spcBef>
                <a:spcPts val="588"/>
              </a:spcBef>
            </a:pPr>
            <a:r>
              <a:rPr lang="en-US" sz="1765" kern="0" dirty="0">
                <a:solidFill>
                  <a:srgbClr val="FFFFFF"/>
                </a:solidFill>
                <a:latin typeface="Segoe UI" panose="020B0502040204020203" pitchFamily="34" charset="0"/>
              </a:rPr>
              <a:t>ISO 27001 Cloud Security Alliance (STAR)</a:t>
            </a:r>
          </a:p>
          <a:p>
            <a:pPr defTabSz="914225">
              <a:lnSpc>
                <a:spcPct val="90000"/>
              </a:lnSpc>
              <a:spcBef>
                <a:spcPts val="588"/>
              </a:spcBef>
            </a:pPr>
            <a:r>
              <a:rPr lang="en-US" sz="1175" kern="0" dirty="0">
                <a:solidFill>
                  <a:srgbClr val="FFFFFF"/>
                </a:solidFill>
                <a:latin typeface="Segoe UI" panose="020B0502040204020203" pitchFamily="34" charset="0"/>
              </a:rPr>
              <a:t>Microsoft Azure Compliances</a:t>
            </a:r>
          </a:p>
        </p:txBody>
      </p:sp>
      <p:sp>
        <p:nvSpPr>
          <p:cNvPr id="17" name="Rectangle 16"/>
          <p:cNvSpPr/>
          <p:nvPr/>
        </p:nvSpPr>
        <p:spPr bwMode="auto">
          <a:xfrm>
            <a:off x="295396" y="5628157"/>
            <a:ext cx="11656947" cy="63998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07" tIns="89630" rIns="89630" bIns="89630" numCol="1" spcCol="0" rtlCol="0" fromWordArt="0" anchor="t" anchorCtr="0" forceAA="0" compatLnSpc="1">
            <a:prstTxWarp prst="textNoShape">
              <a:avLst/>
            </a:prstTxWarp>
            <a:noAutofit/>
          </a:bodyPr>
          <a:lstStyle/>
          <a:p>
            <a:pPr defTabSz="914192">
              <a:spcBef>
                <a:spcPts val="588"/>
              </a:spcBef>
              <a:defRPr/>
            </a:pPr>
            <a:r>
              <a:rPr lang="en-US" sz="1765" kern="0" dirty="0">
                <a:solidFill>
                  <a:srgbClr val="FFFFFF"/>
                </a:solidFill>
                <a:latin typeface="Segoe UI" panose="020B0502040204020203" pitchFamily="34" charset="0"/>
              </a:rPr>
              <a:t>Regulatory compliance</a:t>
            </a:r>
          </a:p>
        </p:txBody>
      </p:sp>
      <p:sp>
        <p:nvSpPr>
          <p:cNvPr id="18" name="Rectangle 17"/>
          <p:cNvSpPr/>
          <p:nvPr/>
        </p:nvSpPr>
        <p:spPr bwMode="auto">
          <a:xfrm>
            <a:off x="295396" y="4162230"/>
            <a:ext cx="11656947" cy="6399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Security &amp; Compliance</a:t>
            </a:r>
          </a:p>
        </p:txBody>
      </p:sp>
      <p:sp>
        <p:nvSpPr>
          <p:cNvPr id="2" name="Title 1"/>
          <p:cNvSpPr>
            <a:spLocks noGrp="1"/>
          </p:cNvSpPr>
          <p:nvPr>
            <p:ph type="title"/>
          </p:nvPr>
        </p:nvSpPr>
        <p:spPr/>
        <p:txBody>
          <a:bodyPr/>
          <a:lstStyle/>
          <a:p>
            <a:r>
              <a:rPr lang="en-US" dirty="0"/>
              <a:t>Microsoft respects and complements partner IP</a:t>
            </a:r>
          </a:p>
        </p:txBody>
      </p:sp>
      <p:sp>
        <p:nvSpPr>
          <p:cNvPr id="25" name="Freeform 24"/>
          <p:cNvSpPr>
            <a:spLocks noChangeAspect="1"/>
          </p:cNvSpPr>
          <p:nvPr/>
        </p:nvSpPr>
        <p:spPr bwMode="black">
          <a:xfrm>
            <a:off x="10115980" y="1910624"/>
            <a:ext cx="928308" cy="10540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26"/>
          <p:cNvSpPr>
            <a:spLocks noChangeAspect="1"/>
          </p:cNvSpPr>
          <p:nvPr/>
        </p:nvSpPr>
        <p:spPr bwMode="black">
          <a:xfrm>
            <a:off x="7304924" y="1910624"/>
            <a:ext cx="635657" cy="110769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endParaRPr lang="en-US" kern="0" dirty="0">
              <a:solidFill>
                <a:sysClr val="windowText" lastClr="000000"/>
              </a:solidFill>
              <a:latin typeface="Segoe UI"/>
            </a:endParaRPr>
          </a:p>
        </p:txBody>
      </p:sp>
      <p:sp>
        <p:nvSpPr>
          <p:cNvPr id="28" name="Freeform 144"/>
          <p:cNvSpPr>
            <a:spLocks noChangeAspect="1" noEditPoints="1"/>
          </p:cNvSpPr>
          <p:nvPr/>
        </p:nvSpPr>
        <p:spPr bwMode="black">
          <a:xfrm>
            <a:off x="806570" y="1910624"/>
            <a:ext cx="618106" cy="1160693"/>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latin typeface="Segoe UI"/>
            </a:endParaRPr>
          </a:p>
        </p:txBody>
      </p:sp>
      <p:sp>
        <p:nvSpPr>
          <p:cNvPr id="33" name="Freeform 21"/>
          <p:cNvSpPr>
            <a:spLocks noChangeAspect="1" noEditPoints="1"/>
          </p:cNvSpPr>
          <p:nvPr/>
        </p:nvSpPr>
        <p:spPr bwMode="black">
          <a:xfrm>
            <a:off x="1697645" y="1665552"/>
            <a:ext cx="786977" cy="49014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cxnSp>
        <p:nvCxnSpPr>
          <p:cNvPr id="5" name="Straight Connector 4"/>
          <p:cNvCxnSpPr>
            <a:stCxn id="33" idx="12"/>
            <a:endCxn id="28" idx="24"/>
          </p:cNvCxnSpPr>
          <p:nvPr/>
        </p:nvCxnSpPr>
        <p:spPr>
          <a:xfrm flipH="1">
            <a:off x="1424675" y="2107438"/>
            <a:ext cx="320595" cy="286808"/>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37"/>
          <p:cNvSpPr>
            <a:spLocks noChangeAspect="1" noEditPoints="1"/>
          </p:cNvSpPr>
          <p:nvPr/>
        </p:nvSpPr>
        <p:spPr bwMode="black">
          <a:xfrm flipH="1">
            <a:off x="4158611" y="2107437"/>
            <a:ext cx="986433" cy="71540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latin typeface="Segoe UI"/>
            </a:endParaRPr>
          </a:p>
        </p:txBody>
      </p:sp>
    </p:spTree>
    <p:extLst>
      <p:ext uri="{BB962C8B-B14F-4D97-AF65-F5344CB8AC3E}">
        <p14:creationId xmlns:p14="http://schemas.microsoft.com/office/powerpoint/2010/main" val="5394955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1653632" y="1256356"/>
            <a:ext cx="1066017" cy="934189"/>
            <a:chOff x="1578955" y="1255427"/>
            <a:chExt cx="1066470" cy="934586"/>
          </a:xfrm>
        </p:grpSpPr>
        <p:pic>
          <p:nvPicPr>
            <p:cNvPr id="4"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02220" y="1255427"/>
              <a:ext cx="589788" cy="584524"/>
            </a:xfrm>
            <a:prstGeom prst="rect">
              <a:avLst/>
            </a:prstGeom>
          </p:spPr>
        </p:pic>
        <p:sp>
          <p:nvSpPr>
            <p:cNvPr id="5" name="Rectangle 4"/>
            <p:cNvSpPr/>
            <p:nvPr/>
          </p:nvSpPr>
          <p:spPr>
            <a:xfrm>
              <a:off x="1578955" y="1928494"/>
              <a:ext cx="1066470"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ISO/IEC 27001</a:t>
              </a:r>
            </a:p>
          </p:txBody>
        </p:sp>
      </p:grpSp>
      <p:grpSp>
        <p:nvGrpSpPr>
          <p:cNvPr id="15" name="Group 14"/>
          <p:cNvGrpSpPr/>
          <p:nvPr/>
        </p:nvGrpSpPr>
        <p:grpSpPr>
          <a:xfrm>
            <a:off x="3296246" y="1251081"/>
            <a:ext cx="1148959" cy="1143362"/>
            <a:chOff x="3303088" y="1250153"/>
            <a:chExt cx="1149448" cy="1143848"/>
          </a:xfrm>
        </p:grpSpPr>
        <p:pic>
          <p:nvPicPr>
            <p:cNvPr id="7"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03088" y="1250153"/>
              <a:ext cx="1149448" cy="1143848"/>
            </a:xfrm>
            <a:prstGeom prst="rect">
              <a:avLst/>
            </a:prstGeom>
          </p:spPr>
        </p:pic>
        <p:sp>
          <p:nvSpPr>
            <p:cNvPr id="8" name="Rectangle 7"/>
            <p:cNvSpPr/>
            <p:nvPr/>
          </p:nvSpPr>
          <p:spPr>
            <a:xfrm>
              <a:off x="3594682" y="1928493"/>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1</a:t>
              </a:r>
            </a:p>
          </p:txBody>
        </p:sp>
      </p:grpSp>
      <p:grpSp>
        <p:nvGrpSpPr>
          <p:cNvPr id="14" name="Group 13"/>
          <p:cNvGrpSpPr/>
          <p:nvPr/>
        </p:nvGrpSpPr>
        <p:grpSpPr>
          <a:xfrm>
            <a:off x="5102100" y="1251728"/>
            <a:ext cx="1148959" cy="1143362"/>
            <a:chOff x="5195591" y="1250800"/>
            <a:chExt cx="1149448" cy="1143848"/>
          </a:xfrm>
        </p:grpSpPr>
        <p:pic>
          <p:nvPicPr>
            <p:cNvPr id="9"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95591" y="1250800"/>
              <a:ext cx="1149448" cy="1143848"/>
            </a:xfrm>
            <a:prstGeom prst="rect">
              <a:avLst/>
            </a:prstGeom>
          </p:spPr>
        </p:pic>
        <p:sp>
          <p:nvSpPr>
            <p:cNvPr id="10" name="Rectangle 9"/>
            <p:cNvSpPr/>
            <p:nvPr/>
          </p:nvSpPr>
          <p:spPr>
            <a:xfrm>
              <a:off x="5487185" y="1928492"/>
              <a:ext cx="56626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SOC 2</a:t>
              </a:r>
            </a:p>
          </p:txBody>
        </p:sp>
      </p:grpSp>
      <p:grpSp>
        <p:nvGrpSpPr>
          <p:cNvPr id="16" name="Group 15"/>
          <p:cNvGrpSpPr/>
          <p:nvPr/>
        </p:nvGrpSpPr>
        <p:grpSpPr>
          <a:xfrm>
            <a:off x="6769774" y="1186359"/>
            <a:ext cx="1575222" cy="1004184"/>
            <a:chOff x="6702983" y="1185398"/>
            <a:chExt cx="1575892" cy="1004612"/>
          </a:xfrm>
        </p:grpSpPr>
        <p:sp>
          <p:nvSpPr>
            <p:cNvPr id="6" name="Rectangle 5"/>
            <p:cNvSpPr/>
            <p:nvPr/>
          </p:nvSpPr>
          <p:spPr>
            <a:xfrm>
              <a:off x="6763704" y="1928491"/>
              <a:ext cx="1454451"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PCI DSS L1 version 3</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2983" y="1185398"/>
              <a:ext cx="1575892" cy="824716"/>
            </a:xfrm>
            <a:prstGeom prst="rect">
              <a:avLst/>
            </a:prstGeom>
          </p:spPr>
        </p:pic>
      </p:grpSp>
      <p:grpSp>
        <p:nvGrpSpPr>
          <p:cNvPr id="17" name="Group 16"/>
          <p:cNvGrpSpPr/>
          <p:nvPr/>
        </p:nvGrpSpPr>
        <p:grpSpPr>
          <a:xfrm>
            <a:off x="8683511" y="1216461"/>
            <a:ext cx="1635962" cy="1143183"/>
            <a:chOff x="8824013" y="1215514"/>
            <a:chExt cx="1636659" cy="114366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013" y="1215514"/>
              <a:ext cx="1488752" cy="611451"/>
            </a:xfrm>
            <a:prstGeom prst="rect">
              <a:avLst/>
            </a:prstGeom>
          </p:spPr>
        </p:pic>
        <p:sp>
          <p:nvSpPr>
            <p:cNvPr id="13" name="Rectangle 12"/>
            <p:cNvSpPr/>
            <p:nvPr/>
          </p:nvSpPr>
          <p:spPr>
            <a:xfrm>
              <a:off x="8852309" y="1928491"/>
              <a:ext cx="1608363"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Cloud Security Alliance</a:t>
              </a:r>
            </a:p>
            <a:p>
              <a:pPr algn="ctr" defTabSz="609083" fontAlgn="ctr"/>
              <a:r>
                <a:rPr lang="en-US" sz="1076" kern="0" dirty="0">
                  <a:solidFill>
                    <a:srgbClr val="000000"/>
                  </a:solidFill>
                  <a:latin typeface="Segoe UI"/>
                  <a:ea typeface="ＭＳ Ｐゴシック" charset="0"/>
                </a:rPr>
                <a:t>Cloud Security Matrix</a:t>
              </a:r>
            </a:p>
          </p:txBody>
        </p:sp>
      </p:grpSp>
      <p:grpSp>
        <p:nvGrpSpPr>
          <p:cNvPr id="40" name="Group 39"/>
          <p:cNvGrpSpPr/>
          <p:nvPr/>
        </p:nvGrpSpPr>
        <p:grpSpPr>
          <a:xfrm>
            <a:off x="3201822" y="2580683"/>
            <a:ext cx="1337807" cy="1161501"/>
            <a:chOff x="3208626" y="2513408"/>
            <a:chExt cx="1338376" cy="1161995"/>
          </a:xfrm>
        </p:grpSpPr>
        <p:pic>
          <p:nvPicPr>
            <p:cNvPr id="26" name="Picture 28"/>
            <p:cNvPicPr>
              <a:picLocks noChangeAspect="1"/>
            </p:cNvPicPr>
            <p:nvPr/>
          </p:nvPicPr>
          <p:blipFill rotWithShape="1">
            <a:blip r:embed="rId7" cstate="screen">
              <a:extLst>
                <a:ext uri="{28A0092B-C50C-407E-A947-70E740481C1C}">
                  <a14:useLocalDpi xmlns:a14="http://schemas.microsoft.com/office/drawing/2010/main" val="0"/>
                </a:ext>
              </a:extLst>
            </a:blip>
            <a:srcRect b="43417"/>
            <a:stretch/>
          </p:blipFill>
          <p:spPr>
            <a:xfrm>
              <a:off x="3208626" y="2513408"/>
              <a:ext cx="1338376" cy="753605"/>
            </a:xfrm>
            <a:prstGeom prst="rect">
              <a:avLst/>
            </a:prstGeom>
          </p:spPr>
        </p:pic>
        <p:sp>
          <p:nvSpPr>
            <p:cNvPr id="27" name="Rectangle 26"/>
            <p:cNvSpPr/>
            <p:nvPr/>
          </p:nvSpPr>
          <p:spPr>
            <a:xfrm>
              <a:off x="3385605" y="3244711"/>
              <a:ext cx="939814" cy="430692"/>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HIPAA</a:t>
              </a:r>
            </a:p>
            <a:p>
              <a:pPr algn="ctr" defTabSz="609083"/>
              <a:r>
                <a:rPr lang="en-US" sz="1076" kern="0" dirty="0">
                  <a:solidFill>
                    <a:srgbClr val="000000"/>
                  </a:solidFill>
                  <a:latin typeface="Segoe UI"/>
                  <a:ea typeface="ＭＳ Ｐゴシック" charset="0"/>
                </a:rPr>
                <a:t>(Healthcare)</a:t>
              </a:r>
            </a:p>
          </p:txBody>
        </p:sp>
      </p:grpSp>
      <p:grpSp>
        <p:nvGrpSpPr>
          <p:cNvPr id="39" name="Group 38"/>
          <p:cNvGrpSpPr/>
          <p:nvPr/>
        </p:nvGrpSpPr>
        <p:grpSpPr>
          <a:xfrm>
            <a:off x="1686867" y="2623358"/>
            <a:ext cx="999549" cy="949716"/>
            <a:chOff x="1591035" y="2556108"/>
            <a:chExt cx="999975" cy="950122"/>
          </a:xfrm>
        </p:grpSpPr>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1035" y="2556108"/>
              <a:ext cx="999975" cy="623601"/>
            </a:xfrm>
            <a:prstGeom prst="rect">
              <a:avLst/>
            </a:prstGeom>
          </p:spPr>
        </p:pic>
        <p:sp>
          <p:nvSpPr>
            <p:cNvPr id="29" name="Rectangle 28"/>
            <p:cNvSpPr/>
            <p:nvPr/>
          </p:nvSpPr>
          <p:spPr>
            <a:xfrm>
              <a:off x="1694864" y="3244711"/>
              <a:ext cx="792318" cy="261519"/>
            </a:xfrm>
            <a:prstGeom prst="rect">
              <a:avLst/>
            </a:prstGeom>
          </p:spPr>
          <p:txBody>
            <a:bodyPr wrap="none">
              <a:spAutoFit/>
            </a:bodyPr>
            <a:lstStyle/>
            <a:p>
              <a:pPr algn="ctr" defTabSz="609083"/>
              <a:r>
                <a:rPr lang="en-US" sz="1076" kern="0" dirty="0" err="1">
                  <a:solidFill>
                    <a:srgbClr val="000000"/>
                  </a:solidFill>
                  <a:latin typeface="Segoe UI"/>
                  <a:ea typeface="ＭＳ Ｐゴシック" charset="0"/>
                </a:rPr>
                <a:t>FedRAMP</a:t>
              </a:r>
              <a:endParaRPr lang="en-US" sz="1076" kern="0" dirty="0">
                <a:solidFill>
                  <a:srgbClr val="000000"/>
                </a:solidFill>
                <a:latin typeface="Segoe UI"/>
                <a:ea typeface="ＭＳ Ｐゴシック" charset="0"/>
              </a:endParaRPr>
            </a:p>
          </p:txBody>
        </p:sp>
      </p:grpSp>
      <p:grpSp>
        <p:nvGrpSpPr>
          <p:cNvPr id="41" name="Group 40"/>
          <p:cNvGrpSpPr/>
          <p:nvPr/>
        </p:nvGrpSpPr>
        <p:grpSpPr>
          <a:xfrm>
            <a:off x="5151365" y="2669201"/>
            <a:ext cx="1050424" cy="903873"/>
            <a:chOff x="5227581" y="2601971"/>
            <a:chExt cx="1050871" cy="904259"/>
          </a:xfrm>
        </p:grpSpPr>
        <p:pic>
          <p:nvPicPr>
            <p:cNvPr id="30" name="Picture 2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27581" y="2601971"/>
              <a:ext cx="1050871" cy="583233"/>
            </a:xfrm>
            <a:prstGeom prst="rect">
              <a:avLst/>
            </a:prstGeom>
          </p:spPr>
        </p:pic>
        <p:sp>
          <p:nvSpPr>
            <p:cNvPr id="31" name="Rectangle 30"/>
            <p:cNvSpPr/>
            <p:nvPr/>
          </p:nvSpPr>
          <p:spPr>
            <a:xfrm>
              <a:off x="5332810" y="3244711"/>
              <a:ext cx="840414" cy="261519"/>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FIPS 140-2</a:t>
              </a:r>
            </a:p>
          </p:txBody>
        </p:sp>
      </p:grpSp>
      <p:grpSp>
        <p:nvGrpSpPr>
          <p:cNvPr id="42" name="Group 41"/>
          <p:cNvGrpSpPr/>
          <p:nvPr/>
        </p:nvGrpSpPr>
        <p:grpSpPr>
          <a:xfrm>
            <a:off x="6934632" y="2717151"/>
            <a:ext cx="1245501" cy="855930"/>
            <a:chOff x="6747423" y="2649935"/>
            <a:chExt cx="1246030" cy="856295"/>
          </a:xfrm>
        </p:grpSpPr>
        <p:sp>
          <p:nvSpPr>
            <p:cNvPr id="32" name="Rectangle 31"/>
            <p:cNvSpPr/>
            <p:nvPr/>
          </p:nvSpPr>
          <p:spPr>
            <a:xfrm>
              <a:off x="6747423" y="3244711"/>
              <a:ext cx="1246030" cy="261519"/>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Life Sciences </a:t>
              </a:r>
              <a:r>
                <a:rPr lang="en-US" sz="1076" kern="0" dirty="0" err="1">
                  <a:solidFill>
                    <a:srgbClr val="000000"/>
                  </a:solidFill>
                  <a:latin typeface="Segoe UI"/>
                  <a:ea typeface="ＭＳ Ｐゴシック" charset="0"/>
                </a:rPr>
                <a:t>GxP</a:t>
              </a:r>
              <a:endParaRPr lang="en-US" sz="1076" kern="0" dirty="0">
                <a:solidFill>
                  <a:srgbClr val="000000"/>
                </a:solidFill>
                <a:latin typeface="Segoe UI"/>
                <a:ea typeface="ＭＳ Ｐゴシック" charset="0"/>
              </a:endParaRPr>
            </a:p>
          </p:txBody>
        </p:sp>
        <p:pic>
          <p:nvPicPr>
            <p:cNvPr id="33" name="Picture 32"/>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3446" y="2649935"/>
              <a:ext cx="965744" cy="389517"/>
            </a:xfrm>
            <a:prstGeom prst="rect">
              <a:avLst/>
            </a:prstGeom>
          </p:spPr>
        </p:pic>
      </p:grpSp>
      <p:grpSp>
        <p:nvGrpSpPr>
          <p:cNvPr id="43" name="Group 42"/>
          <p:cNvGrpSpPr/>
          <p:nvPr/>
        </p:nvGrpSpPr>
        <p:grpSpPr>
          <a:xfrm>
            <a:off x="8608022" y="2635763"/>
            <a:ext cx="1815232" cy="1106414"/>
            <a:chOff x="8602722" y="2568518"/>
            <a:chExt cx="1816004" cy="1106885"/>
          </a:xfrm>
        </p:grpSpPr>
        <p:sp>
          <p:nvSpPr>
            <p:cNvPr id="34" name="Rectangle 33"/>
            <p:cNvSpPr/>
            <p:nvPr/>
          </p:nvSpPr>
          <p:spPr>
            <a:xfrm>
              <a:off x="8602722" y="3244711"/>
              <a:ext cx="1816004"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Family Educational Rights &amp; Privacy Act </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219108" y="2568518"/>
              <a:ext cx="583233" cy="583233"/>
            </a:xfrm>
            <a:prstGeom prst="rect">
              <a:avLst/>
            </a:prstGeom>
          </p:spPr>
        </p:pic>
      </p:grpSp>
      <p:grpSp>
        <p:nvGrpSpPr>
          <p:cNvPr id="76" name="Group 75"/>
          <p:cNvGrpSpPr/>
          <p:nvPr/>
        </p:nvGrpSpPr>
        <p:grpSpPr>
          <a:xfrm>
            <a:off x="1538036" y="3972314"/>
            <a:ext cx="1297200" cy="1015331"/>
            <a:chOff x="1534146" y="3972541"/>
            <a:chExt cx="1297752" cy="1015764"/>
          </a:xfrm>
        </p:grpSpPr>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534146" y="3972541"/>
              <a:ext cx="1297752" cy="527753"/>
            </a:xfrm>
            <a:prstGeom prst="rect">
              <a:avLst/>
            </a:prstGeom>
          </p:spPr>
        </p:pic>
        <p:sp>
          <p:nvSpPr>
            <p:cNvPr id="59" name="Rectangle 58"/>
            <p:cNvSpPr/>
            <p:nvPr/>
          </p:nvSpPr>
          <p:spPr>
            <a:xfrm>
              <a:off x="1588063" y="4557613"/>
              <a:ext cx="1189918"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European Union</a:t>
              </a:r>
            </a:p>
            <a:p>
              <a:pPr algn="ctr" defTabSz="609083" fontAlgn="ctr"/>
              <a:r>
                <a:rPr lang="en-US" sz="1076" kern="0" dirty="0">
                  <a:solidFill>
                    <a:srgbClr val="000000"/>
                  </a:solidFill>
                  <a:latin typeface="Segoe UI"/>
                  <a:ea typeface="ＭＳ Ｐゴシック" charset="0"/>
                </a:rPr>
                <a:t> Model Clause</a:t>
              </a:r>
            </a:p>
          </p:txBody>
        </p:sp>
      </p:grpSp>
      <p:grpSp>
        <p:nvGrpSpPr>
          <p:cNvPr id="74" name="Group 73"/>
          <p:cNvGrpSpPr/>
          <p:nvPr/>
        </p:nvGrpSpPr>
        <p:grpSpPr>
          <a:xfrm>
            <a:off x="4694160" y="3972315"/>
            <a:ext cx="1964843" cy="1184433"/>
            <a:chOff x="4875628" y="3972541"/>
            <a:chExt cx="1965679" cy="1184937"/>
          </a:xfrm>
        </p:grpSpPr>
        <p:pic>
          <p:nvPicPr>
            <p:cNvPr id="60" name="Picture 59"/>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5472131" y="3972541"/>
              <a:ext cx="772672" cy="501471"/>
            </a:xfrm>
            <a:prstGeom prst="rect">
              <a:avLst/>
            </a:prstGeom>
          </p:spPr>
        </p:pic>
        <p:sp>
          <p:nvSpPr>
            <p:cNvPr id="61" name="Rectangle 60"/>
            <p:cNvSpPr/>
            <p:nvPr/>
          </p:nvSpPr>
          <p:spPr>
            <a:xfrm>
              <a:off x="4875628" y="4557613"/>
              <a:ext cx="1965679"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 </a:t>
              </a:r>
            </a:p>
            <a:p>
              <a:pPr algn="ctr" defTabSz="609083"/>
              <a:r>
                <a:rPr lang="en-US" sz="1076" kern="0" dirty="0">
                  <a:solidFill>
                    <a:srgbClr val="000000"/>
                  </a:solidFill>
                  <a:latin typeface="Segoe UI"/>
                  <a:ea typeface="ＭＳ Ｐゴシック" charset="0"/>
                </a:rPr>
                <a:t>Multi Layer Protection Scheme</a:t>
              </a:r>
            </a:p>
          </p:txBody>
        </p:sp>
      </p:grpSp>
      <p:grpSp>
        <p:nvGrpSpPr>
          <p:cNvPr id="75" name="Group 74"/>
          <p:cNvGrpSpPr/>
          <p:nvPr/>
        </p:nvGrpSpPr>
        <p:grpSpPr>
          <a:xfrm>
            <a:off x="3248777" y="3972314"/>
            <a:ext cx="1243898" cy="1015331"/>
            <a:chOff x="3343753" y="3972541"/>
            <a:chExt cx="1244427" cy="1015764"/>
          </a:xfrm>
        </p:grpSpPr>
        <p:pic>
          <p:nvPicPr>
            <p:cNvPr id="63" name="Picture 62"/>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3688131" y="3972541"/>
              <a:ext cx="555671" cy="501471"/>
            </a:xfrm>
            <a:prstGeom prst="rect">
              <a:avLst/>
            </a:prstGeom>
          </p:spPr>
        </p:pic>
        <p:sp>
          <p:nvSpPr>
            <p:cNvPr id="64" name="Rectangle 63"/>
            <p:cNvSpPr/>
            <p:nvPr/>
          </p:nvSpPr>
          <p:spPr>
            <a:xfrm>
              <a:off x="3343753" y="4557613"/>
              <a:ext cx="1244427"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United Kingdom </a:t>
              </a:r>
            </a:p>
            <a:p>
              <a:pPr algn="ctr" defTabSz="609083" fontAlgn="ctr"/>
              <a:r>
                <a:rPr lang="en-US" sz="1076" kern="0" dirty="0">
                  <a:solidFill>
                    <a:srgbClr val="000000"/>
                  </a:solidFill>
                  <a:latin typeface="Segoe UI"/>
                  <a:ea typeface="ＭＳ Ｐゴシック" charset="0"/>
                </a:rPr>
                <a:t>G-Cloud</a:t>
              </a:r>
            </a:p>
          </p:txBody>
        </p:sp>
      </p:grpSp>
      <p:grpSp>
        <p:nvGrpSpPr>
          <p:cNvPr id="72" name="Group 71"/>
          <p:cNvGrpSpPr/>
          <p:nvPr/>
        </p:nvGrpSpPr>
        <p:grpSpPr>
          <a:xfrm>
            <a:off x="8749828" y="3972317"/>
            <a:ext cx="1531623" cy="1184433"/>
            <a:chOff x="8935003" y="3972541"/>
            <a:chExt cx="1532275" cy="1184937"/>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35003" y="3972541"/>
              <a:ext cx="1532275" cy="501471"/>
            </a:xfrm>
            <a:prstGeom prst="rect">
              <a:avLst/>
            </a:prstGeom>
          </p:spPr>
        </p:pic>
        <p:sp>
          <p:nvSpPr>
            <p:cNvPr id="66" name="Rectangle 65"/>
            <p:cNvSpPr/>
            <p:nvPr/>
          </p:nvSpPr>
          <p:spPr>
            <a:xfrm>
              <a:off x="9082133" y="4557613"/>
              <a:ext cx="1238014" cy="599865"/>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Singapore</a:t>
              </a:r>
            </a:p>
            <a:p>
              <a:pPr algn="ctr" defTabSz="609083"/>
              <a:r>
                <a:rPr lang="en-US" sz="1076" kern="0" dirty="0">
                  <a:solidFill>
                    <a:srgbClr val="000000"/>
                  </a:solidFill>
                  <a:latin typeface="Segoe UI"/>
                  <a:ea typeface="ＭＳ Ｐゴシック" charset="0"/>
                </a:rPr>
                <a:t>Multi-Tier Cloud </a:t>
              </a:r>
            </a:p>
            <a:p>
              <a:pPr algn="ctr" defTabSz="609083"/>
              <a:r>
                <a:rPr lang="en-US" sz="1076" kern="0" dirty="0">
                  <a:solidFill>
                    <a:srgbClr val="000000"/>
                  </a:solidFill>
                  <a:latin typeface="Segoe UI"/>
                  <a:ea typeface="ＭＳ Ｐゴシック" charset="0"/>
                </a:rPr>
                <a:t>Security </a:t>
              </a:r>
            </a:p>
          </p:txBody>
        </p:sp>
      </p:grpSp>
      <p:grpSp>
        <p:nvGrpSpPr>
          <p:cNvPr id="73" name="Group 72"/>
          <p:cNvGrpSpPr/>
          <p:nvPr/>
        </p:nvGrpSpPr>
        <p:grpSpPr>
          <a:xfrm>
            <a:off x="6816803" y="3972314"/>
            <a:ext cx="1481150" cy="1015331"/>
            <a:chOff x="6932614" y="3972541"/>
            <a:chExt cx="1481781" cy="1015764"/>
          </a:xfrm>
        </p:grpSpPr>
        <p:sp>
          <p:nvSpPr>
            <p:cNvPr id="62" name="Rectangle 61"/>
            <p:cNvSpPr/>
            <p:nvPr/>
          </p:nvSpPr>
          <p:spPr>
            <a:xfrm>
              <a:off x="6932614" y="4557613"/>
              <a:ext cx="1481781" cy="430692"/>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China</a:t>
              </a:r>
            </a:p>
            <a:p>
              <a:pPr algn="ctr" defTabSz="609083"/>
              <a:r>
                <a:rPr lang="en-US" sz="1076" kern="0" dirty="0">
                  <a:solidFill>
                    <a:srgbClr val="000000"/>
                  </a:solidFill>
                  <a:latin typeface="Segoe UI"/>
                  <a:ea typeface="ＭＳ Ｐゴシック" charset="0"/>
                </a:rPr>
                <a:t>CCCPPF</a:t>
              </a:r>
            </a:p>
          </p:txBody>
        </p:sp>
        <p:pic>
          <p:nvPicPr>
            <p:cNvPr id="68" name="Picture 4" descr="image002"/>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269541" y="3972541"/>
              <a:ext cx="807927" cy="50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p:cNvGrpSpPr/>
          <p:nvPr/>
        </p:nvGrpSpPr>
        <p:grpSpPr>
          <a:xfrm>
            <a:off x="10543775" y="3920110"/>
            <a:ext cx="1416352" cy="1236638"/>
            <a:chOff x="10734681" y="3920314"/>
            <a:chExt cx="1416955" cy="1237164"/>
          </a:xfrm>
        </p:grpSpPr>
        <p:sp>
          <p:nvSpPr>
            <p:cNvPr id="67" name="Rectangle 66"/>
            <p:cNvSpPr/>
            <p:nvPr/>
          </p:nvSpPr>
          <p:spPr>
            <a:xfrm>
              <a:off x="10734681" y="4557613"/>
              <a:ext cx="1416955" cy="599865"/>
            </a:xfrm>
            <a:prstGeom prst="rect">
              <a:avLst/>
            </a:prstGeom>
          </p:spPr>
          <p:txBody>
            <a:bodyPr wrap="square">
              <a:spAutoFit/>
            </a:bodyPr>
            <a:lstStyle/>
            <a:p>
              <a:pPr algn="ctr" defTabSz="609083"/>
              <a:r>
                <a:rPr lang="en-US" sz="1076" kern="0" dirty="0">
                  <a:solidFill>
                    <a:srgbClr val="000000"/>
                  </a:solidFill>
                  <a:latin typeface="Segoe UI"/>
                  <a:ea typeface="ＭＳ Ｐゴシック" charset="0"/>
                </a:rPr>
                <a:t>Australian Signals </a:t>
              </a:r>
            </a:p>
            <a:p>
              <a:pPr algn="ctr" defTabSz="609083"/>
              <a:r>
                <a:rPr lang="en-US" sz="1076" kern="0" dirty="0">
                  <a:solidFill>
                    <a:srgbClr val="000000"/>
                  </a:solidFill>
                  <a:latin typeface="Segoe UI"/>
                  <a:ea typeface="ＭＳ Ｐゴシック" charset="0"/>
                </a:rPr>
                <a:t>Directorate I-RAP  Assessment</a:t>
              </a:r>
            </a:p>
          </p:txBody>
        </p:sp>
        <p:pic>
          <p:nvPicPr>
            <p:cNvPr id="69" name="Picture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9815" y="3920314"/>
              <a:ext cx="926687" cy="582310"/>
            </a:xfrm>
            <a:prstGeom prst="rect">
              <a:avLst/>
            </a:prstGeom>
          </p:spPr>
        </p:pic>
      </p:grpSp>
      <p:grpSp>
        <p:nvGrpSpPr>
          <p:cNvPr id="3" name="Group 2"/>
          <p:cNvGrpSpPr/>
          <p:nvPr/>
        </p:nvGrpSpPr>
        <p:grpSpPr>
          <a:xfrm>
            <a:off x="161438" y="2443613"/>
            <a:ext cx="11798696" cy="2704612"/>
            <a:chOff x="1384023" y="2491828"/>
            <a:chExt cx="11051570" cy="2759629"/>
          </a:xfrm>
        </p:grpSpPr>
        <p:cxnSp>
          <p:nvCxnSpPr>
            <p:cNvPr id="24" name="Straight Connector 23"/>
            <p:cNvCxnSpPr/>
            <p:nvPr/>
          </p:nvCxnSpPr>
          <p:spPr>
            <a:xfrm>
              <a:off x="1384023" y="2491828"/>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84023" y="386332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384023" y="5251457"/>
              <a:ext cx="11051570"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170946" y="5381854"/>
            <a:ext cx="1399544" cy="1047765"/>
            <a:chOff x="3067143" y="5323775"/>
            <a:chExt cx="1400141" cy="1048211"/>
          </a:xfrm>
        </p:grpSpPr>
        <p:pic>
          <p:nvPicPr>
            <p:cNvPr id="78" name="Picture 3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470032" y="5323775"/>
              <a:ext cx="594360" cy="588415"/>
            </a:xfrm>
            <a:prstGeom prst="rect">
              <a:avLst/>
            </a:prstGeom>
          </p:spPr>
        </p:pic>
        <p:sp>
          <p:nvSpPr>
            <p:cNvPr id="79" name="Rectangle 78"/>
            <p:cNvSpPr/>
            <p:nvPr/>
          </p:nvSpPr>
          <p:spPr>
            <a:xfrm>
              <a:off x="3067143" y="5941618"/>
              <a:ext cx="1400141" cy="430368"/>
            </a:xfrm>
            <a:prstGeom prst="rect">
              <a:avLst/>
            </a:prstGeom>
          </p:spPr>
          <p:txBody>
            <a:bodyPr wrap="none">
              <a:spAutoFit/>
            </a:bodyPr>
            <a:lstStyle/>
            <a:p>
              <a:pPr algn="ctr" defTabSz="609083"/>
              <a:r>
                <a:rPr lang="en-US" sz="1076" kern="0" dirty="0">
                  <a:solidFill>
                    <a:srgbClr val="000000"/>
                  </a:solidFill>
                  <a:latin typeface="Segoe UI"/>
                  <a:ea typeface="ＭＳ Ｐゴシック" charset="0"/>
                </a:rPr>
                <a:t>Criminal Justice </a:t>
              </a:r>
            </a:p>
            <a:p>
              <a:pPr algn="ctr" defTabSz="609083"/>
              <a:r>
                <a:rPr lang="en-US" sz="1076" kern="0" dirty="0">
                  <a:solidFill>
                    <a:srgbClr val="000000"/>
                  </a:solidFill>
                  <a:latin typeface="Segoe UI"/>
                  <a:ea typeface="ＭＳ Ｐゴシック" charset="0"/>
                </a:rPr>
                <a:t>Information System</a:t>
              </a:r>
            </a:p>
          </p:txBody>
        </p:sp>
      </p:grpSp>
      <p:grpSp>
        <p:nvGrpSpPr>
          <p:cNvPr id="92" name="Group 91"/>
          <p:cNvGrpSpPr/>
          <p:nvPr/>
        </p:nvGrpSpPr>
        <p:grpSpPr>
          <a:xfrm>
            <a:off x="4929525" y="5381857"/>
            <a:ext cx="1494108" cy="1045437"/>
            <a:chOff x="4912344" y="5323773"/>
            <a:chExt cx="1494744" cy="1045881"/>
          </a:xfrm>
        </p:grpSpPr>
        <p:pic>
          <p:nvPicPr>
            <p:cNvPr id="80" name="Picture 7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5362535" y="5323773"/>
              <a:ext cx="594360" cy="594361"/>
            </a:xfrm>
            <a:prstGeom prst="rect">
              <a:avLst/>
            </a:prstGeom>
          </p:spPr>
        </p:pic>
        <p:sp>
          <p:nvSpPr>
            <p:cNvPr id="81" name="Rectangle 80"/>
            <p:cNvSpPr/>
            <p:nvPr/>
          </p:nvSpPr>
          <p:spPr>
            <a:xfrm>
              <a:off x="4912344" y="5939286"/>
              <a:ext cx="1494744" cy="430368"/>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L2</a:t>
              </a:r>
            </a:p>
          </p:txBody>
        </p:sp>
      </p:grpSp>
      <p:grpSp>
        <p:nvGrpSpPr>
          <p:cNvPr id="90" name="Group 89"/>
          <p:cNvGrpSpPr/>
          <p:nvPr/>
        </p:nvGrpSpPr>
        <p:grpSpPr>
          <a:xfrm>
            <a:off x="1411062" y="5561933"/>
            <a:ext cx="1551150" cy="712971"/>
            <a:chOff x="1409066" y="5503929"/>
            <a:chExt cx="1551810" cy="713277"/>
          </a:xfrm>
        </p:grpSpPr>
        <p:pic>
          <p:nvPicPr>
            <p:cNvPr id="82" name="Picture 81"/>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409066" y="5503929"/>
              <a:ext cx="1551810" cy="370739"/>
            </a:xfrm>
            <a:prstGeom prst="rect">
              <a:avLst/>
            </a:prstGeom>
          </p:spPr>
        </p:pic>
        <p:sp>
          <p:nvSpPr>
            <p:cNvPr id="83" name="Rectangle 82"/>
            <p:cNvSpPr/>
            <p:nvPr/>
          </p:nvSpPr>
          <p:spPr>
            <a:xfrm>
              <a:off x="1577497" y="5955687"/>
              <a:ext cx="1135408" cy="261519"/>
            </a:xfrm>
            <a:prstGeom prst="rect">
              <a:avLst/>
            </a:prstGeom>
          </p:spPr>
          <p:txBody>
            <a:bodyPr wrap="none">
              <a:spAutoFit/>
            </a:bodyPr>
            <a:lstStyle/>
            <a:p>
              <a:pPr defTabSz="609083" fontAlgn="b"/>
              <a:r>
                <a:rPr lang="en-US" sz="1076" kern="0" dirty="0">
                  <a:solidFill>
                    <a:srgbClr val="000000"/>
                  </a:solidFill>
                  <a:latin typeface="Segoe UI"/>
                  <a:ea typeface="ＭＳ Ｐゴシック" charset="0"/>
                </a:rPr>
                <a:t>Sarbanes Oxley</a:t>
              </a:r>
            </a:p>
          </p:txBody>
        </p:sp>
      </p:grpSp>
      <p:grpSp>
        <p:nvGrpSpPr>
          <p:cNvPr id="93" name="Group 92"/>
          <p:cNvGrpSpPr/>
          <p:nvPr/>
        </p:nvGrpSpPr>
        <p:grpSpPr>
          <a:xfrm>
            <a:off x="7260324" y="5381855"/>
            <a:ext cx="594107" cy="902153"/>
            <a:chOff x="7161819" y="5323774"/>
            <a:chExt cx="594360" cy="902538"/>
          </a:xfrm>
        </p:grpSpPr>
        <p:pic>
          <p:nvPicPr>
            <p:cNvPr id="84" name="Picture 83"/>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161819" y="5323774"/>
              <a:ext cx="594360" cy="594360"/>
            </a:xfrm>
            <a:prstGeom prst="rect">
              <a:avLst/>
            </a:prstGeom>
          </p:spPr>
        </p:pic>
        <p:sp>
          <p:nvSpPr>
            <p:cNvPr id="85" name="Rectangle 84"/>
            <p:cNvSpPr/>
            <p:nvPr/>
          </p:nvSpPr>
          <p:spPr>
            <a:xfrm>
              <a:off x="7216144" y="5964793"/>
              <a:ext cx="471671" cy="261519"/>
            </a:xfrm>
            <a:prstGeom prst="rect">
              <a:avLst/>
            </a:prstGeom>
          </p:spPr>
          <p:txBody>
            <a:bodyPr wrap="none">
              <a:spAutoFit/>
            </a:bodyPr>
            <a:lstStyle/>
            <a:p>
              <a:pPr defTabSz="609083"/>
              <a:r>
                <a:rPr lang="en-US" sz="1076" kern="0" dirty="0">
                  <a:solidFill>
                    <a:srgbClr val="000000"/>
                  </a:solidFill>
                  <a:latin typeface="Segoe UI"/>
                  <a:ea typeface="ＭＳ Ｐゴシック" charset="0"/>
                </a:rPr>
                <a:t>ITAR</a:t>
              </a:r>
            </a:p>
          </p:txBody>
        </p:sp>
      </p:grpSp>
      <p:grpSp>
        <p:nvGrpSpPr>
          <p:cNvPr id="94" name="Group 93"/>
          <p:cNvGrpSpPr/>
          <p:nvPr/>
        </p:nvGrpSpPr>
        <p:grpSpPr>
          <a:xfrm>
            <a:off x="8763884" y="5381852"/>
            <a:ext cx="1503511" cy="1037746"/>
            <a:chOff x="8723390" y="5323773"/>
            <a:chExt cx="1504151" cy="1038187"/>
          </a:xfrm>
        </p:grpSpPr>
        <p:pic>
          <p:nvPicPr>
            <p:cNvPr id="86" name="Picture 8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78284" y="5323773"/>
              <a:ext cx="594360" cy="594361"/>
            </a:xfrm>
            <a:prstGeom prst="rect">
              <a:avLst/>
            </a:prstGeom>
          </p:spPr>
        </p:pic>
        <p:sp>
          <p:nvSpPr>
            <p:cNvPr id="87" name="Rectangle 86"/>
            <p:cNvSpPr/>
            <p:nvPr/>
          </p:nvSpPr>
          <p:spPr>
            <a:xfrm>
              <a:off x="8723390" y="5931268"/>
              <a:ext cx="1504151" cy="430692"/>
            </a:xfrm>
            <a:prstGeom prst="rect">
              <a:avLst/>
            </a:prstGeom>
          </p:spPr>
          <p:txBody>
            <a:bodyPr wrap="none">
              <a:spAutoFit/>
            </a:bodyPr>
            <a:lstStyle/>
            <a:p>
              <a:pPr algn="ctr" defTabSz="609083" fontAlgn="ctr"/>
              <a:r>
                <a:rPr lang="en-US" sz="1076" kern="0" dirty="0">
                  <a:solidFill>
                    <a:srgbClr val="000000"/>
                  </a:solidFill>
                  <a:latin typeface="Segoe UI"/>
                  <a:ea typeface="ＭＳ Ｐゴシック" charset="0"/>
                </a:rPr>
                <a:t>Defense Information </a:t>
              </a:r>
            </a:p>
            <a:p>
              <a:pPr algn="ctr" defTabSz="609083" fontAlgn="ctr"/>
              <a:r>
                <a:rPr lang="en-US" sz="1076" kern="0" dirty="0">
                  <a:solidFill>
                    <a:srgbClr val="000000"/>
                  </a:solidFill>
                  <a:latin typeface="Segoe UI"/>
                  <a:ea typeface="ＭＳ Ｐゴシック" charset="0"/>
                </a:rPr>
                <a:t>Systems Agency L3-5</a:t>
              </a:r>
            </a:p>
          </p:txBody>
        </p:sp>
      </p:grpSp>
      <p:grpSp>
        <p:nvGrpSpPr>
          <p:cNvPr id="95" name="Group 94"/>
          <p:cNvGrpSpPr/>
          <p:nvPr/>
        </p:nvGrpSpPr>
        <p:grpSpPr>
          <a:xfrm>
            <a:off x="10632501" y="1302164"/>
            <a:ext cx="1142937" cy="878986"/>
            <a:chOff x="10685510" y="5323775"/>
            <a:chExt cx="1143424" cy="879361"/>
          </a:xfrm>
        </p:grpSpPr>
        <p:pic>
          <p:nvPicPr>
            <p:cNvPr id="88"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008051" y="5323775"/>
              <a:ext cx="594360" cy="589055"/>
            </a:xfrm>
            <a:prstGeom prst="rect">
              <a:avLst/>
            </a:prstGeom>
          </p:spPr>
        </p:pic>
        <p:sp>
          <p:nvSpPr>
            <p:cNvPr id="89" name="Rectangle 88"/>
            <p:cNvSpPr/>
            <p:nvPr/>
          </p:nvSpPr>
          <p:spPr>
            <a:xfrm>
              <a:off x="10685510" y="5941617"/>
              <a:ext cx="1143424" cy="261519"/>
            </a:xfrm>
            <a:prstGeom prst="rect">
              <a:avLst/>
            </a:prstGeom>
          </p:spPr>
          <p:txBody>
            <a:bodyPr wrap="none">
              <a:spAutoFit/>
            </a:bodyPr>
            <a:lstStyle/>
            <a:p>
              <a:pPr defTabSz="609083" fontAlgn="ctr"/>
              <a:r>
                <a:rPr lang="en-US" sz="1076" kern="0" dirty="0">
                  <a:solidFill>
                    <a:srgbClr val="000000"/>
                  </a:solidFill>
                  <a:latin typeface="Segoe UI"/>
                  <a:ea typeface="ＭＳ Ｐゴシック" charset="0"/>
                </a:rPr>
                <a:t>ISO / IEC 27018</a:t>
              </a:r>
            </a:p>
          </p:txBody>
        </p:sp>
      </p:grpSp>
      <p:sp>
        <p:nvSpPr>
          <p:cNvPr id="2" name="Title 1"/>
          <p:cNvSpPr>
            <a:spLocks noGrp="1"/>
          </p:cNvSpPr>
          <p:nvPr>
            <p:ph type="title"/>
          </p:nvPr>
        </p:nvSpPr>
        <p:spPr/>
        <p:txBody>
          <a:bodyPr/>
          <a:lstStyle/>
          <a:p>
            <a:r>
              <a:rPr lang="en-US" sz="4801" dirty="0"/>
              <a:t>Azure compliance audits and certifications</a:t>
            </a:r>
          </a:p>
        </p:txBody>
      </p:sp>
      <p:sp>
        <p:nvSpPr>
          <p:cNvPr id="18" name="Rectangle 17"/>
          <p:cNvSpPr/>
          <p:nvPr/>
        </p:nvSpPr>
        <p:spPr bwMode="auto">
          <a:xfrm>
            <a:off x="161436" y="111677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Global</a:t>
            </a:r>
          </a:p>
        </p:txBody>
      </p:sp>
      <p:sp>
        <p:nvSpPr>
          <p:cNvPr id="19" name="Rectangle 18"/>
          <p:cNvSpPr/>
          <p:nvPr/>
        </p:nvSpPr>
        <p:spPr bwMode="auto">
          <a:xfrm>
            <a:off x="161436" y="2477185"/>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United States</a:t>
            </a:r>
          </a:p>
        </p:txBody>
      </p:sp>
      <p:sp>
        <p:nvSpPr>
          <p:cNvPr id="20" name="Rectangle 19"/>
          <p:cNvSpPr/>
          <p:nvPr/>
        </p:nvSpPr>
        <p:spPr bwMode="auto">
          <a:xfrm>
            <a:off x="161436" y="3832752"/>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Regional</a:t>
            </a:r>
          </a:p>
        </p:txBody>
      </p:sp>
      <p:sp>
        <p:nvSpPr>
          <p:cNvPr id="21" name="Rectangle 20"/>
          <p:cNvSpPr/>
          <p:nvPr/>
        </p:nvSpPr>
        <p:spPr bwMode="auto">
          <a:xfrm>
            <a:off x="161436" y="5178128"/>
            <a:ext cx="1355566" cy="1318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47" fontAlgn="base">
              <a:lnSpc>
                <a:spcPct val="90000"/>
              </a:lnSpc>
              <a:spcBef>
                <a:spcPct val="0"/>
              </a:spcBef>
              <a:spcAft>
                <a:spcPct val="0"/>
              </a:spcAft>
            </a:pPr>
            <a:r>
              <a:rPr lang="en-US" sz="1567" kern="0" dirty="0">
                <a:solidFill>
                  <a:srgbClr val="0072C6"/>
                </a:solidFill>
                <a:latin typeface="Segoe UI"/>
                <a:ea typeface="Segoe UI" pitchFamily="34" charset="0"/>
                <a:cs typeface="Segoe UI" pitchFamily="34" charset="0"/>
              </a:rPr>
              <a:t>Coming soon</a:t>
            </a:r>
          </a:p>
        </p:txBody>
      </p:sp>
      <p:sp>
        <p:nvSpPr>
          <p:cNvPr id="22" name="Rectangle 21"/>
          <p:cNvSpPr/>
          <p:nvPr/>
        </p:nvSpPr>
        <p:spPr>
          <a:xfrm>
            <a:off x="3962216" y="6517202"/>
            <a:ext cx="4647426" cy="307777"/>
          </a:xfrm>
          <a:prstGeom prst="rect">
            <a:avLst/>
          </a:prstGeom>
        </p:spPr>
        <p:txBody>
          <a:bodyPr wrap="none">
            <a:spAutoFit/>
          </a:bodyPr>
          <a:lstStyle/>
          <a:p>
            <a:pPr defTabSz="914225"/>
            <a:r>
              <a:rPr lang="en-US" sz="1400" kern="0" dirty="0">
                <a:solidFill>
                  <a:sysClr val="windowText" lastClr="000000"/>
                </a:solidFill>
                <a:latin typeface="Segoe UI"/>
              </a:rPr>
              <a:t>https://azure.microsoft.com/en-us/support/trust-center/</a:t>
            </a:r>
          </a:p>
        </p:txBody>
      </p:sp>
    </p:spTree>
    <p:extLst>
      <p:ext uri="{BB962C8B-B14F-4D97-AF65-F5344CB8AC3E}">
        <p14:creationId xmlns:p14="http://schemas.microsoft.com/office/powerpoint/2010/main" val="9317253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4045466"/>
          </a:xfrm>
        </p:spPr>
        <p:txBody>
          <a:bodyPr/>
          <a:lstStyle/>
          <a:p>
            <a:pPr marL="0" indent="0">
              <a:buNone/>
            </a:pPr>
            <a:endParaRPr lang="it-IT" dirty="0"/>
          </a:p>
          <a:p>
            <a:pPr marL="0" indent="0">
              <a:buNone/>
            </a:pPr>
            <a:r>
              <a:rPr lang="it-IT" dirty="0"/>
              <a:t>BizSpark overview</a:t>
            </a:r>
          </a:p>
          <a:p>
            <a:pPr marL="0" indent="0">
              <a:buNone/>
            </a:pPr>
            <a:r>
              <a:rPr lang="it-IT" dirty="0"/>
              <a:t>Microsoft Azure cloud platform – part I</a:t>
            </a:r>
          </a:p>
          <a:p>
            <a:pPr marL="0" indent="0">
              <a:buNone/>
            </a:pPr>
            <a:r>
              <a:rPr lang="it-IT" dirty="0"/>
              <a:t>Launch</a:t>
            </a:r>
          </a:p>
          <a:p>
            <a:pPr marL="0" indent="0">
              <a:buNone/>
            </a:pPr>
            <a:r>
              <a:rPr lang="it-IT" dirty="0"/>
              <a:t>Microsoft Azure cloud platform – part II</a:t>
            </a:r>
          </a:p>
          <a:p>
            <a:pPr marL="0" indent="0">
              <a:buNone/>
            </a:pPr>
            <a:r>
              <a:rPr lang="it-IT" dirty="0"/>
              <a:t>Architectural review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defRPr/>
            </a:pPr>
            <a:fld id="{0A164282-434E-41D4-9582-783D542A7B68}" type="slidenum">
              <a:rPr lang="en-US" smtClean="0"/>
              <a:pPr defTabSz="914225">
                <a:defRPr/>
              </a:pPr>
              <a:t>2</a:t>
            </a:fld>
            <a:endParaRPr lang="en-US"/>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rPr>
                <a:t>PaaS</a:t>
              </a:r>
            </a:p>
          </p:txBody>
        </p:sp>
      </p:grpSp>
      <p:sp>
        <p:nvSpPr>
          <p:cNvPr id="13" name="Title 2"/>
          <p:cNvSpPr txBox="1">
            <a:spLocks/>
          </p:cNvSpPr>
          <p:nvPr/>
        </p:nvSpPr>
        <p:spPr>
          <a:xfrm>
            <a:off x="1177694" y="1199196"/>
            <a:ext cx="3635133"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Virtual Machines</a:t>
            </a:r>
          </a:p>
        </p:txBody>
      </p:sp>
      <p:sp>
        <p:nvSpPr>
          <p:cNvPr id="14" name="Title 2"/>
          <p:cNvSpPr txBox="1">
            <a:spLocks/>
          </p:cNvSpPr>
          <p:nvPr/>
        </p:nvSpPr>
        <p:spPr>
          <a:xfrm>
            <a:off x="5164739" y="1199196"/>
            <a:ext cx="2969409"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Cloud Services</a:t>
            </a:r>
          </a:p>
        </p:txBody>
      </p:sp>
      <p:sp>
        <p:nvSpPr>
          <p:cNvPr id="15" name="Title 2"/>
          <p:cNvSpPr txBox="1">
            <a:spLocks/>
          </p:cNvSpPr>
          <p:nvPr/>
        </p:nvSpPr>
        <p:spPr>
          <a:xfrm>
            <a:off x="9291604" y="1199196"/>
            <a:ext cx="1900258"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Web App</a:t>
            </a:r>
          </a:p>
        </p:txBody>
      </p:sp>
    </p:spTree>
    <p:extLst>
      <p:ext uri="{BB962C8B-B14F-4D97-AF65-F5344CB8AC3E}">
        <p14:creationId xmlns:p14="http://schemas.microsoft.com/office/powerpoint/2010/main" val="170825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Virtual</a:t>
            </a:r>
            <a:r>
              <a:rPr kumimoji="0" lang="en-US" sz="6000" b="0" i="0" u="none" strike="noStrike" kern="1200" cap="none" spc="-75" normalizeH="0" noProof="0" dirty="0">
                <a:ln>
                  <a:noFill/>
                </a:ln>
                <a:solidFill>
                  <a:srgbClr val="FFFFFF"/>
                </a:solidFill>
                <a:effectLst/>
                <a:uLnTx/>
                <a:uFillTx/>
                <a:latin typeface="Segoe UI Light" panose="020B0502040204020203" pitchFamily="34" charset="0"/>
                <a:cs typeface="Segoe UI" panose="020B0502040204020203" pitchFamily="34" charset="0"/>
              </a:rPr>
              <a:t> Machines</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pic>
        <p:nvPicPr>
          <p:cNvPr id="9" name="Picture 4"/>
          <p:cNvPicPr>
            <a:picLocks noChangeAspect="1"/>
          </p:cNvPicPr>
          <p:nvPr/>
        </p:nvPicPr>
        <p:blipFill>
          <a:blip r:embed="rId2"/>
          <a:stretch>
            <a:fillRect/>
          </a:stretch>
        </p:blipFill>
        <p:spPr>
          <a:xfrm>
            <a:off x="8605159" y="2188027"/>
            <a:ext cx="2369862" cy="3184502"/>
          </a:xfrm>
          <a:prstGeom prst="rect">
            <a:avLst/>
          </a:prstGeom>
        </p:spPr>
      </p:pic>
      <p:sp>
        <p:nvSpPr>
          <p:cNvPr id="10" name="Rettangolo 9"/>
          <p:cNvSpPr/>
          <p:nvPr/>
        </p:nvSpPr>
        <p:spPr bwMode="auto">
          <a:xfrm>
            <a:off x="9075807" y="2657834"/>
            <a:ext cx="1428565" cy="112244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0220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BizSpark overview</a:t>
            </a:r>
          </a:p>
        </p:txBody>
      </p:sp>
    </p:spTree>
    <p:extLst>
      <p:ext uri="{BB962C8B-B14F-4D97-AF65-F5344CB8AC3E}">
        <p14:creationId xmlns:p14="http://schemas.microsoft.com/office/powerpoint/2010/main" val="19460609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4661" y="590332"/>
            <a:ext cx="9582680" cy="447284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r>
                  <a:rPr lang="en-US" sz="2400" kern="0" dirty="0">
                    <a:solidFill>
                      <a:schemeClr val="bg1"/>
                    </a:solidFill>
                    <a:latin typeface="Segoe UI Light" pitchFamily="34" charset="0"/>
                    <a:ea typeface="Segoe UI" pitchFamily="34" charset="0"/>
                    <a:cs typeface="Segoe UI" pitchFamily="34" charset="0"/>
                  </a:rPr>
                  <a:t>Getting started</a:t>
                </a:r>
              </a:p>
              <a:p>
                <a:pPr defTabSz="913475">
                  <a:lnSpc>
                    <a:spcPct val="90000"/>
                  </a:lnSpc>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730"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cs typeface="Segoe UI Light" panose="020B0502040204020203" pitchFamily="34" charset="0"/>
                </a:rPr>
                <a:t>Scripting </a:t>
              </a:r>
            </a:p>
            <a:p>
              <a:pPr defTabSz="1218084"/>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680" tIns="60919" rIns="121839" bIns="60919" numCol="1" rtlCol="0" anchor="ctr" anchorCtr="0" compatLnSpc="1">
              <a:prstTxWarp prst="textNoShape">
                <a:avLst/>
              </a:prstTxWarp>
            </a:bodyPr>
            <a:lstStyle/>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084">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084">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2000" dirty="0">
                  <a:solidFill>
                    <a:schemeClr val="tx1"/>
                  </a:solidFill>
                  <a:latin typeface="+mj-lt"/>
                </a:rPr>
                <a:t>Comprehensive </a:t>
              </a:r>
            </a:p>
            <a:p>
              <a:pPr defTabSz="1218084"/>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829"/>
            </a:xfrm>
            <a:prstGeom prst="rect">
              <a:avLst/>
            </a:prstGeom>
            <a:noFill/>
          </p:spPr>
          <p:txBody>
            <a:bodyPr wrap="square" lIns="0" tIns="0" rIns="0" bIns="0" rtlCol="0">
              <a:spAutoFit/>
            </a:bodyPr>
            <a:lstStyle/>
            <a:p>
              <a:pPr defTabSz="1218084">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0"/>
              <a:ext cx="2794641" cy="2050774"/>
            </a:xfrm>
            <a:prstGeom prst="rect">
              <a:avLst/>
            </a:prstGeom>
            <a:noFill/>
          </p:spPr>
          <p:txBody>
            <a:bodyPr wrap="square" lIns="0" tIns="0" rIns="0" bIns="0" rtlCol="0">
              <a:spAutoFit/>
            </a:bodyPr>
            <a:lstStyle/>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1765"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2935692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pic>
        <p:nvPicPr>
          <p:cNvPr id="14338" name="Picture 2" descr="https://acom.azurecomcdn.net/80C57D/cdn/mediahandler/docarticles/dpsmedia-prod/azure.microsoft.com/en-us/documentation/articles/resource-manager-deployment-model/2016051905023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1" y="382843"/>
            <a:ext cx="9581561" cy="58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6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53" y="257107"/>
            <a:ext cx="8190590" cy="1130363"/>
          </a:xfrm>
        </p:spPr>
        <p:txBody>
          <a:bodyPr/>
          <a:lstStyle/>
          <a:p>
            <a:r>
              <a:rPr lang="en-US" dirty="0">
                <a:solidFill>
                  <a:srgbClr val="616161"/>
                </a:solidFill>
              </a:rPr>
              <a:t>Virtual machines categories</a:t>
            </a:r>
          </a:p>
        </p:txBody>
      </p:sp>
      <p:grpSp>
        <p:nvGrpSpPr>
          <p:cNvPr id="11" name="Gruppo 10"/>
          <p:cNvGrpSpPr/>
          <p:nvPr/>
        </p:nvGrpSpPr>
        <p:grpSpPr>
          <a:xfrm>
            <a:off x="1" y="1785554"/>
            <a:ext cx="12192000" cy="3976530"/>
            <a:chOff x="0" y="1820861"/>
            <a:chExt cx="12436475" cy="4056268"/>
          </a:xfrm>
        </p:grpSpPr>
        <p:sp>
          <p:nvSpPr>
            <p:cNvPr id="4" name="Rectangle 3"/>
            <p:cNvSpPr/>
            <p:nvPr/>
          </p:nvSpPr>
          <p:spPr bwMode="auto">
            <a:xfrm>
              <a:off x="0" y="1820861"/>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742237" y="2899921"/>
              <a:ext cx="1748116" cy="2273741"/>
            </a:xfrm>
            <a:prstGeom prst="rect">
              <a:avLst/>
            </a:prstGeom>
          </p:spPr>
        </p:pic>
        <p:pic>
          <p:nvPicPr>
            <p:cNvPr id="7" name="Picture 6"/>
            <p:cNvPicPr>
              <a:picLocks noChangeAspect="1"/>
            </p:cNvPicPr>
            <p:nvPr/>
          </p:nvPicPr>
          <p:blipFill>
            <a:blip r:embed="rId4"/>
            <a:stretch>
              <a:fillRect/>
            </a:stretch>
          </p:blipFill>
          <p:spPr>
            <a:xfrm>
              <a:off x="697511" y="2899921"/>
              <a:ext cx="1698961" cy="2209805"/>
            </a:xfrm>
            <a:prstGeom prst="rect">
              <a:avLst/>
            </a:prstGeom>
          </p:spPr>
        </p:pic>
        <p:sp>
          <p:nvSpPr>
            <p:cNvPr id="3" name="Rectangle 2"/>
            <p:cNvSpPr/>
            <p:nvPr/>
          </p:nvSpPr>
          <p:spPr bwMode="auto">
            <a:xfrm>
              <a:off x="7192197" y="2021067"/>
              <a:ext cx="297180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High Performance compute</a:t>
              </a:r>
            </a:p>
          </p:txBody>
        </p:sp>
        <p:sp>
          <p:nvSpPr>
            <p:cNvPr id="10" name="Rectangle 9"/>
            <p:cNvSpPr/>
            <p:nvPr/>
          </p:nvSpPr>
          <p:spPr bwMode="auto">
            <a:xfrm>
              <a:off x="2887802" y="1984050"/>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Memory optimized</a:t>
              </a:r>
            </a:p>
          </p:txBody>
        </p:sp>
        <p:pic>
          <p:nvPicPr>
            <p:cNvPr id="5" name="Picture 4"/>
            <p:cNvPicPr>
              <a:picLocks noChangeAspect="1"/>
            </p:cNvPicPr>
            <p:nvPr/>
          </p:nvPicPr>
          <p:blipFill>
            <a:blip r:embed="rId5"/>
            <a:stretch>
              <a:fillRect/>
            </a:stretch>
          </p:blipFill>
          <p:spPr>
            <a:xfrm>
              <a:off x="3017837" y="2770893"/>
              <a:ext cx="1769726" cy="2378069"/>
            </a:xfrm>
            <a:prstGeom prst="rect">
              <a:avLst/>
            </a:prstGeom>
          </p:spPr>
        </p:pic>
        <p:sp>
          <p:nvSpPr>
            <p:cNvPr id="18" name="Rectangle 17"/>
            <p:cNvSpPr/>
            <p:nvPr/>
          </p:nvSpPr>
          <p:spPr bwMode="auto">
            <a:xfrm>
              <a:off x="408737" y="1984050"/>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General purpose</a:t>
              </a:r>
            </a:p>
          </p:txBody>
        </p:sp>
        <p:pic>
          <p:nvPicPr>
            <p:cNvPr id="20" name="Picture 4"/>
            <p:cNvPicPr>
              <a:picLocks noChangeAspect="1"/>
            </p:cNvPicPr>
            <p:nvPr/>
          </p:nvPicPr>
          <p:blipFill>
            <a:blip r:embed="rId5"/>
            <a:stretch>
              <a:fillRect/>
            </a:stretch>
          </p:blipFill>
          <p:spPr>
            <a:xfrm>
              <a:off x="5439111" y="2770893"/>
              <a:ext cx="1769726" cy="2378069"/>
            </a:xfrm>
            <a:prstGeom prst="rect">
              <a:avLst/>
            </a:prstGeom>
          </p:spPr>
        </p:pic>
        <p:sp>
          <p:nvSpPr>
            <p:cNvPr id="8" name="Rettangolo 7"/>
            <p:cNvSpPr/>
            <p:nvPr/>
          </p:nvSpPr>
          <p:spPr bwMode="auto">
            <a:xfrm>
              <a:off x="5789098" y="3064576"/>
              <a:ext cx="1066800" cy="8382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CasellaDiTesto 8"/>
            <p:cNvSpPr txBox="1"/>
            <p:nvPr/>
          </p:nvSpPr>
          <p:spPr>
            <a:xfrm>
              <a:off x="5964617" y="3008352"/>
              <a:ext cx="665442" cy="1154162"/>
            </a:xfrm>
            <a:prstGeom prst="rect">
              <a:avLst/>
            </a:prstGeom>
            <a:noFill/>
          </p:spPr>
          <p:txBody>
            <a:bodyPr wrap="square" lIns="179285" tIns="143428" rIns="179285" bIns="143428" rtlCol="0">
              <a:spAutoFit/>
            </a:bodyPr>
            <a:lstStyle/>
            <a:p>
              <a:pPr defTabSz="914367">
                <a:lnSpc>
                  <a:spcPct val="90000"/>
                </a:lnSpc>
                <a:spcAft>
                  <a:spcPts val="588"/>
                </a:spcAft>
              </a:pPr>
              <a:r>
                <a:rPr lang="it-IT" sz="6078" b="1" dirty="0">
                  <a:solidFill>
                    <a:srgbClr val="FFFFFF"/>
                  </a:solidFill>
                  <a:latin typeface="Segoe UI"/>
                  <a:cs typeface="Calibri" panose="020F0502020204030204" pitchFamily="34" charset="0"/>
                </a:rPr>
                <a:t>F</a:t>
              </a:r>
            </a:p>
          </p:txBody>
        </p:sp>
        <p:sp>
          <p:nvSpPr>
            <p:cNvPr id="22" name="Rectangle 9"/>
            <p:cNvSpPr/>
            <p:nvPr/>
          </p:nvSpPr>
          <p:spPr bwMode="auto">
            <a:xfrm>
              <a:off x="5289695" y="198404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Compute optimized</a:t>
              </a:r>
            </a:p>
          </p:txBody>
        </p:sp>
      </p:grpSp>
      <p:pic>
        <p:nvPicPr>
          <p:cNvPr id="23" name="Picture 4"/>
          <p:cNvPicPr>
            <a:picLocks noChangeAspect="1"/>
          </p:cNvPicPr>
          <p:nvPr/>
        </p:nvPicPr>
        <p:blipFill>
          <a:blip r:embed="rId5"/>
          <a:stretch>
            <a:fillRect/>
          </a:stretch>
        </p:blipFill>
        <p:spPr>
          <a:xfrm>
            <a:off x="9762596" y="2738208"/>
            <a:ext cx="1734937" cy="2331321"/>
          </a:xfrm>
          <a:prstGeom prst="rect">
            <a:avLst/>
          </a:prstGeom>
        </p:spPr>
      </p:pic>
      <p:sp>
        <p:nvSpPr>
          <p:cNvPr id="24" name="Rettangolo 23"/>
          <p:cNvSpPr/>
          <p:nvPr/>
        </p:nvSpPr>
        <p:spPr bwMode="auto">
          <a:xfrm>
            <a:off x="10105703" y="3026118"/>
            <a:ext cx="1045829" cy="821723"/>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asellaDiTesto 24"/>
          <p:cNvSpPr txBox="1"/>
          <p:nvPr/>
        </p:nvSpPr>
        <p:spPr>
          <a:xfrm>
            <a:off x="10191645" y="3012481"/>
            <a:ext cx="1032671" cy="1037554"/>
          </a:xfrm>
          <a:prstGeom prst="rect">
            <a:avLst/>
          </a:prstGeom>
          <a:noFill/>
        </p:spPr>
        <p:txBody>
          <a:bodyPr wrap="square" lIns="179285" tIns="143428" rIns="179285" bIns="143428" rtlCol="0">
            <a:spAutoFit/>
          </a:bodyPr>
          <a:lstStyle/>
          <a:p>
            <a:pPr defTabSz="914367">
              <a:lnSpc>
                <a:spcPct val="90000"/>
              </a:lnSpc>
              <a:spcAft>
                <a:spcPts val="588"/>
              </a:spcAft>
            </a:pPr>
            <a:r>
              <a:rPr lang="it-IT" sz="5400" b="1" dirty="0">
                <a:solidFill>
                  <a:srgbClr val="FFFFFF"/>
                </a:solidFill>
                <a:latin typeface="Segoe UI"/>
                <a:cs typeface="Calibri" panose="020F0502020204030204" pitchFamily="34" charset="0"/>
              </a:rPr>
              <a:t>N</a:t>
            </a:r>
          </a:p>
        </p:txBody>
      </p:sp>
      <p:sp>
        <p:nvSpPr>
          <p:cNvPr id="26" name="Rectangle 2"/>
          <p:cNvSpPr/>
          <p:nvPr/>
        </p:nvSpPr>
        <p:spPr bwMode="auto">
          <a:xfrm>
            <a:off x="9171927" y="2010646"/>
            <a:ext cx="2913381" cy="737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GPU</a:t>
            </a:r>
          </a:p>
        </p:txBody>
      </p:sp>
    </p:spTree>
    <p:extLst>
      <p:ext uri="{BB962C8B-B14F-4D97-AF65-F5344CB8AC3E}">
        <p14:creationId xmlns:p14="http://schemas.microsoft.com/office/powerpoint/2010/main" val="379931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rgbClr val="00B294"/>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rgbClr val="FFFFFF"/>
                </a:solidFill>
                <a:latin typeface="Segoe UI Light"/>
              </a:rPr>
              <a:t>Azure Virtual Machine</a:t>
            </a:r>
          </a:p>
        </p:txBody>
      </p:sp>
      <p:sp>
        <p:nvSpPr>
          <p:cNvPr id="5" name="Rectangle 4"/>
          <p:cNvSpPr/>
          <p:nvPr/>
        </p:nvSpPr>
        <p:spPr bwMode="auto">
          <a:xfrm>
            <a:off x="935612" y="2293558"/>
            <a:ext cx="2576171" cy="685242"/>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C:\</a:t>
            </a:r>
          </a:p>
          <a:p>
            <a:pPr algn="ctr" defTabSz="685626" fontAlgn="base">
              <a:spcBef>
                <a:spcPct val="0"/>
              </a:spcBef>
              <a:spcAft>
                <a:spcPct val="0"/>
              </a:spcAft>
            </a:pPr>
            <a:r>
              <a:rPr lang="en-US" sz="1961" dirty="0">
                <a:solidFill>
                  <a:srgbClr val="FFFFFF"/>
                </a:solidFill>
                <a:latin typeface="Segoe UI Light"/>
              </a:rPr>
              <a:t>OS Disk</a:t>
            </a:r>
          </a:p>
        </p:txBody>
      </p:sp>
      <p:sp>
        <p:nvSpPr>
          <p:cNvPr id="7" name="Rectangle 6"/>
          <p:cNvSpPr/>
          <p:nvPr/>
        </p:nvSpPr>
        <p:spPr bwMode="auto">
          <a:xfrm>
            <a:off x="6269754" y="2293556"/>
            <a:ext cx="2576171" cy="855248"/>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E:\  F:\  etc.</a:t>
            </a:r>
          </a:p>
          <a:p>
            <a:pPr algn="ctr" defTabSz="685626" fontAlgn="base">
              <a:spcBef>
                <a:spcPct val="0"/>
              </a:spcBef>
              <a:spcAft>
                <a:spcPct val="0"/>
              </a:spcAft>
            </a:pPr>
            <a:r>
              <a:rPr lang="en-US" sz="1961" dirty="0">
                <a:solidFill>
                  <a:srgbClr val="FFFFFF"/>
                </a:solidFill>
                <a:latin typeface="Segoe UI Light"/>
              </a:rPr>
              <a:t>Data Disks</a:t>
            </a:r>
          </a:p>
        </p:txBody>
      </p:sp>
      <p:sp>
        <p:nvSpPr>
          <p:cNvPr id="12" name="Rectangle 11"/>
          <p:cNvSpPr/>
          <p:nvPr/>
        </p:nvSpPr>
        <p:spPr bwMode="auto">
          <a:xfrm>
            <a:off x="3609747" y="2298904"/>
            <a:ext cx="2576171" cy="1344683"/>
          </a:xfrm>
          <a:prstGeom prst="rect">
            <a:avLst/>
          </a:prstGeom>
          <a:solidFill>
            <a:srgbClr val="68217A"/>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D:\</a:t>
            </a:r>
          </a:p>
          <a:p>
            <a:pPr algn="ctr" defTabSz="685626" fontAlgn="base">
              <a:spcBef>
                <a:spcPct val="0"/>
              </a:spcBef>
              <a:spcAft>
                <a:spcPct val="0"/>
              </a:spcAft>
            </a:pPr>
            <a:r>
              <a:rPr lang="en-US" sz="1961" dirty="0">
                <a:solidFill>
                  <a:srgbClr val="FFFFFF"/>
                </a:solidFill>
                <a:latin typeface="Segoe UI Light"/>
              </a:rPr>
              <a:t>Temporary Disk</a:t>
            </a:r>
          </a:p>
        </p:txBody>
      </p:sp>
      <p:sp>
        <p:nvSpPr>
          <p:cNvPr id="13" name="Rectangle 12"/>
          <p:cNvSpPr/>
          <p:nvPr/>
        </p:nvSpPr>
        <p:spPr bwMode="auto">
          <a:xfrm>
            <a:off x="935612" y="3055834"/>
            <a:ext cx="2595641" cy="58775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6" tIns="34292" rIns="68586" bIns="34292" numCol="1" rtlCol="0" anchor="ctr" anchorCtr="0" compatLnSpc="1">
            <a:prstTxWarp prst="textNoShape">
              <a:avLst/>
            </a:prstTxWarp>
          </a:bodyPr>
          <a:lstStyle/>
          <a:p>
            <a:pPr algn="ctr" defTabSz="685626"/>
            <a:r>
              <a:rPr lang="en-US" sz="2353" i="1" dirty="0">
                <a:solidFill>
                  <a:sysClr val="windowText" lastClr="000000"/>
                </a:solidFill>
                <a:latin typeface="Segoe UI Light"/>
                <a:ea typeface="Segoe UI" pitchFamily="34" charset="0"/>
                <a:cs typeface="Segoe UI" pitchFamily="34" charset="0"/>
              </a:rPr>
              <a:t>Disk Cache</a:t>
            </a:r>
          </a:p>
        </p:txBody>
      </p:sp>
      <p:sp>
        <p:nvSpPr>
          <p:cNvPr id="10" name="Can 9"/>
          <p:cNvSpPr/>
          <p:nvPr/>
        </p:nvSpPr>
        <p:spPr bwMode="auto">
          <a:xfrm>
            <a:off x="4718298" y="4364247"/>
            <a:ext cx="2250057" cy="2201388"/>
          </a:xfrm>
          <a:prstGeom prst="can">
            <a:avLst/>
          </a:prstGeom>
          <a:solidFill>
            <a:srgbClr val="1181DA"/>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Blob</a:t>
            </a:r>
          </a:p>
        </p:txBody>
      </p:sp>
      <p:cxnSp>
        <p:nvCxnSpPr>
          <p:cNvPr id="9" name="Straight Arrow Connector 8"/>
          <p:cNvCxnSpPr>
            <a:stCxn id="7" idx="2"/>
          </p:cNvCxnSpPr>
          <p:nvPr/>
        </p:nvCxnSpPr>
        <p:spPr>
          <a:xfrm flipH="1">
            <a:off x="6445381" y="3148804"/>
            <a:ext cx="1112459" cy="121544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p:cNvCxnSpPr>
          <p:nvPr/>
        </p:nvCxnSpPr>
        <p:spPr>
          <a:xfrm>
            <a:off x="2233433" y="3643587"/>
            <a:ext cx="2485524" cy="92637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931044" y="2280200"/>
            <a:ext cx="2576171" cy="868605"/>
          </a:xfrm>
          <a:prstGeom prst="rect">
            <a:avLst/>
          </a:prstGeom>
          <a:solidFill>
            <a:srgbClr val="1181D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1961" dirty="0">
                <a:solidFill>
                  <a:srgbClr val="FFFFFF"/>
                </a:solidFill>
                <a:latin typeface="Segoe UI Light"/>
              </a:rPr>
              <a:t>G:\, H:\, etc.</a:t>
            </a:r>
          </a:p>
          <a:p>
            <a:pPr algn="ctr" defTabSz="685626" fontAlgn="base">
              <a:spcBef>
                <a:spcPct val="0"/>
              </a:spcBef>
              <a:spcAft>
                <a:spcPct val="0"/>
              </a:spcAft>
            </a:pPr>
            <a:r>
              <a:rPr lang="en-US" sz="1961" dirty="0">
                <a:solidFill>
                  <a:srgbClr val="FFFFFF"/>
                </a:solidFill>
                <a:latin typeface="Segoe UI Light"/>
              </a:rPr>
              <a:t>SMB Share</a:t>
            </a:r>
          </a:p>
        </p:txBody>
      </p:sp>
      <p:sp>
        <p:nvSpPr>
          <p:cNvPr id="14" name="Can 13"/>
          <p:cNvSpPr/>
          <p:nvPr/>
        </p:nvSpPr>
        <p:spPr bwMode="auto">
          <a:xfrm>
            <a:off x="8271002" y="4379459"/>
            <a:ext cx="2391171" cy="2166447"/>
          </a:xfrm>
          <a:prstGeom prst="can">
            <a:avLst/>
          </a:prstGeom>
          <a:solidFill>
            <a:srgbClr val="003C6C"/>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rgbClr val="FFFFFF">
                    <a:alpha val="98824"/>
                  </a:srgbClr>
                </a:solidFill>
                <a:latin typeface="Segoe UI Light"/>
                <a:ea typeface="Segoe UI" pitchFamily="34" charset="0"/>
                <a:cs typeface="Segoe UI" pitchFamily="34" charset="0"/>
              </a:rPr>
              <a:t>Azure Files</a:t>
            </a:r>
          </a:p>
        </p:txBody>
      </p:sp>
      <p:cxnSp>
        <p:nvCxnSpPr>
          <p:cNvPr id="15" name="Straight Arrow Connector 14"/>
          <p:cNvCxnSpPr>
            <a:endCxn id="14" idx="1"/>
          </p:cNvCxnSpPr>
          <p:nvPr/>
        </p:nvCxnSpPr>
        <p:spPr>
          <a:xfrm flipH="1">
            <a:off x="9466588" y="3122091"/>
            <a:ext cx="694829" cy="125736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31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66"/>
          <p:cNvSpPr/>
          <p:nvPr>
            <p:custDataLst>
              <p:tags r:id="rId1"/>
            </p:custDataLst>
          </p:nvPr>
        </p:nvSpPr>
        <p:spPr bwMode="auto">
          <a:xfrm>
            <a:off x="1643727" y="2487089"/>
            <a:ext cx="5273996" cy="2747564"/>
          </a:xfrm>
          <a:prstGeom prst="rect">
            <a:avLst/>
          </a:prstGeom>
          <a:solidFill>
            <a:srgbClr val="DEDEDE"/>
          </a:solidFill>
          <a:ln w="9525" cap="flat" cmpd="sng" algn="ctr">
            <a:solidFill>
              <a:srgbClr val="000000"/>
            </a:solid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endParaRPr lang="en-US" sz="1700" kern="0" dirty="0">
              <a:solidFill>
                <a:srgbClr val="FFFFFF"/>
              </a:solidFill>
              <a:latin typeface="Segoe UI"/>
            </a:endParaRPr>
          </a:p>
        </p:txBody>
      </p:sp>
      <p:sp>
        <p:nvSpPr>
          <p:cNvPr id="68" name="Rectangle 67"/>
          <p:cNvSpPr/>
          <p:nvPr/>
        </p:nvSpPr>
        <p:spPr bwMode="auto">
          <a:xfrm>
            <a:off x="1907751" y="2810591"/>
            <a:ext cx="2088300" cy="2119691"/>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69" name="Rectangle 68"/>
          <p:cNvSpPr/>
          <p:nvPr/>
        </p:nvSpPr>
        <p:spPr bwMode="auto">
          <a:xfrm>
            <a:off x="4546755" y="2843274"/>
            <a:ext cx="2082538" cy="2087008"/>
          </a:xfrm>
          <a:prstGeom prst="rect">
            <a:avLst/>
          </a:prstGeom>
          <a:solidFill>
            <a:srgbClr val="0078D7"/>
          </a:solidFill>
          <a:ln w="9525" cap="flat" cmpd="sng" algn="ctr">
            <a:noFill/>
            <a:prstDash val="solid"/>
            <a:headEnd type="none" w="med" len="med"/>
            <a:tailEnd type="none" w="med" len="med"/>
          </a:ln>
          <a:effectLst/>
        </p:spPr>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defRPr/>
            </a:pPr>
            <a:r>
              <a:rPr lang="en-US" sz="1765" b="1" kern="0" dirty="0">
                <a:ln>
                  <a:solidFill>
                    <a:srgbClr val="FFFFFF">
                      <a:alpha val="0"/>
                    </a:srgbClr>
                  </a:solidFill>
                </a:ln>
                <a:solidFill>
                  <a:srgbClr val="FFFFFF"/>
                </a:solidFill>
                <a:latin typeface="Segoe UI Light"/>
              </a:rPr>
              <a:t>Virtual Machine</a:t>
            </a:r>
          </a:p>
        </p:txBody>
      </p:sp>
      <p:sp>
        <p:nvSpPr>
          <p:cNvPr id="70" name="Title 3"/>
          <p:cNvSpPr txBox="1">
            <a:spLocks/>
          </p:cNvSpPr>
          <p:nvPr>
            <p:custDataLst>
              <p:tags r:id="rId2"/>
            </p:custDataLst>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it-IT" sz="4705" spc="-100" dirty="0" err="1">
                <a:solidFill>
                  <a:srgbClr val="FFFFFF"/>
                </a:solidFill>
                <a:latin typeface="Segoe UI Light"/>
              </a:rPr>
              <a:t>Availability</a:t>
            </a:r>
            <a:r>
              <a:rPr lang="it-IT" sz="4705" spc="-100" dirty="0">
                <a:solidFill>
                  <a:srgbClr val="FFFFFF"/>
                </a:solidFill>
                <a:latin typeface="Segoe UI Light"/>
              </a:rPr>
              <a:t> Sets</a:t>
            </a:r>
          </a:p>
        </p:txBody>
      </p:sp>
      <p:grpSp>
        <p:nvGrpSpPr>
          <p:cNvPr id="71" name="Group 70"/>
          <p:cNvGrpSpPr/>
          <p:nvPr/>
        </p:nvGrpSpPr>
        <p:grpSpPr>
          <a:xfrm>
            <a:off x="2015763" y="3066185"/>
            <a:ext cx="1980287" cy="1345022"/>
            <a:chOff x="1" y="2703286"/>
            <a:chExt cx="1520439" cy="1219200"/>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7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Primary </a:t>
              </a:r>
            </a:p>
          </p:txBody>
        </p:sp>
      </p:grpSp>
      <p:grpSp>
        <p:nvGrpSpPr>
          <p:cNvPr id="74" name="Group 73"/>
          <p:cNvGrpSpPr/>
          <p:nvPr/>
        </p:nvGrpSpPr>
        <p:grpSpPr>
          <a:xfrm>
            <a:off x="4703424" y="3079469"/>
            <a:ext cx="1925868" cy="1303280"/>
            <a:chOff x="1" y="2673510"/>
            <a:chExt cx="1686130" cy="1199863"/>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77"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defTabSz="914367">
                <a:lnSpc>
                  <a:spcPct val="90000"/>
                </a:lnSpc>
              </a:pPr>
              <a:r>
                <a:rPr lang="en-US" sz="1961" dirty="0">
                  <a:solidFill>
                    <a:srgbClr val="FFFFFF"/>
                  </a:solidFill>
                  <a:latin typeface="Segoe UI Light"/>
                </a:rPr>
                <a:t>SQL Server</a:t>
              </a:r>
            </a:p>
            <a:p>
              <a:pPr algn="ctr" defTabSz="914367">
                <a:lnSpc>
                  <a:spcPct val="90000"/>
                </a:lnSpc>
              </a:pPr>
              <a:r>
                <a:rPr lang="en-US" sz="1961" dirty="0">
                  <a:solidFill>
                    <a:srgbClr val="FFFFFF"/>
                  </a:solidFill>
                  <a:latin typeface="Segoe UI Light"/>
                </a:rPr>
                <a:t>Secondary </a:t>
              </a:r>
            </a:p>
          </p:txBody>
        </p:sp>
      </p:grpSp>
      <p:sp>
        <p:nvSpPr>
          <p:cNvPr id="92" name="Rectangle 91"/>
          <p:cNvSpPr/>
          <p:nvPr>
            <p:custDataLst>
              <p:tags r:id="rId3"/>
            </p:custDataLst>
          </p:nvPr>
        </p:nvSpPr>
        <p:spPr bwMode="auto">
          <a:xfrm>
            <a:off x="2229113" y="1736315"/>
            <a:ext cx="3895870"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921" kern="0" dirty="0">
                <a:solidFill>
                  <a:srgbClr val="FFFFFF"/>
                </a:solidFill>
                <a:latin typeface="Segoe UI Light"/>
              </a:rPr>
              <a:t>Availability set</a:t>
            </a:r>
          </a:p>
        </p:txBody>
      </p:sp>
      <p:sp>
        <p:nvSpPr>
          <p:cNvPr id="93" name="Rectangle 92"/>
          <p:cNvSpPr/>
          <p:nvPr>
            <p:custDataLst>
              <p:tags r:id="rId4"/>
            </p:custDataLst>
          </p:nvPr>
        </p:nvSpPr>
        <p:spPr bwMode="auto">
          <a:xfrm>
            <a:off x="1554407" y="5724922"/>
            <a:ext cx="5453251" cy="463399"/>
          </a:xfrm>
          <a:prstGeom prst="rect">
            <a:avLst/>
          </a:prstGeom>
          <a:noFill/>
          <a:ln w="9525" cap="flat" cmpd="sng" algn="ctr">
            <a:noFill/>
            <a:prstDash val="solid"/>
            <a:headEnd type="none" w="med" len="med"/>
            <a:tailEnd type="none" w="med" len="med"/>
          </a:ln>
          <a:effectLst/>
        </p:spPr>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defRPr/>
            </a:pPr>
            <a:r>
              <a:rPr lang="en-US" sz="3137" kern="0" dirty="0">
                <a:solidFill>
                  <a:srgbClr val="FFFFFF"/>
                </a:solidFill>
                <a:latin typeface="Segoe UI Light"/>
              </a:rPr>
              <a:t>SLA</a:t>
            </a:r>
            <a:r>
              <a:rPr lang="en-US" sz="3137" b="1" kern="0" dirty="0">
                <a:solidFill>
                  <a:srgbClr val="FFFFFF"/>
                </a:solidFill>
                <a:latin typeface="Segoe UI Light"/>
              </a:rPr>
              <a:t> </a:t>
            </a:r>
            <a:r>
              <a:rPr lang="en-US" sz="3137" kern="0" dirty="0">
                <a:solidFill>
                  <a:srgbClr val="FFFFFF"/>
                </a:solidFill>
                <a:latin typeface="Segoe UI Light"/>
              </a:rPr>
              <a:t>99.95</a:t>
            </a:r>
          </a:p>
        </p:txBody>
      </p:sp>
      <p:sp>
        <p:nvSpPr>
          <p:cNvPr id="104" name="Left Brace 103"/>
          <p:cNvSpPr/>
          <p:nvPr/>
        </p:nvSpPr>
        <p:spPr>
          <a:xfrm rot="16200000">
            <a:off x="3988954" y="2702173"/>
            <a:ext cx="554401" cy="5483009"/>
          </a:xfrm>
          <a:prstGeom prst="leftBrace">
            <a:avLst/>
          </a:prstGeom>
          <a:noFill/>
          <a:ln w="57150" cap="flat" cmpd="sng" algn="ctr">
            <a:solidFill>
              <a:schemeClr val="bg1"/>
            </a:solidFill>
            <a:prstDash val="solid"/>
            <a:headEnd type="none"/>
            <a:tailEnd type="none"/>
          </a:ln>
          <a:effectLst/>
        </p:spPr>
        <p:txBody>
          <a:bodyPr rtlCol="0" anchor="ctr"/>
          <a:lstStyle/>
          <a:p>
            <a:pPr algn="ctr" defTabSz="896386">
              <a:defRPr/>
            </a:pPr>
            <a:endParaRPr lang="en-US" sz="1765" kern="0" dirty="0">
              <a:ln>
                <a:solidFill>
                  <a:sysClr val="windowText" lastClr="000000"/>
                </a:solidFill>
              </a:ln>
              <a:solidFill>
                <a:srgbClr val="FFFFFF"/>
              </a:solidFill>
              <a:latin typeface="Segoe UI"/>
            </a:endParaRPr>
          </a:p>
        </p:txBody>
      </p:sp>
      <p:sp>
        <p:nvSpPr>
          <p:cNvPr id="105" name="Content Placeholder 2"/>
          <p:cNvSpPr txBox="1">
            <a:spLocks/>
          </p:cNvSpPr>
          <p:nvPr/>
        </p:nvSpPr>
        <p:spPr>
          <a:xfrm>
            <a:off x="8057770" y="2985877"/>
            <a:ext cx="4790607" cy="1749987"/>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1175"/>
              </a:spcBef>
              <a:buClr>
                <a:srgbClr val="505050"/>
              </a:buClr>
              <a:buNone/>
              <a:defRPr/>
            </a:pPr>
            <a:r>
              <a:rPr lang="en-US" sz="2745" dirty="0">
                <a:solidFill>
                  <a:srgbClr val="FFFFFF"/>
                </a:solidFill>
                <a:latin typeface="Segoe UI Light"/>
              </a:rPr>
              <a:t>SLA High Availability </a:t>
            </a:r>
          </a:p>
          <a:p>
            <a:pPr marL="0" indent="0" defTabSz="914367">
              <a:lnSpc>
                <a:spcPct val="100000"/>
              </a:lnSpc>
              <a:spcBef>
                <a:spcPts val="1175"/>
              </a:spcBef>
              <a:buClr>
                <a:srgbClr val="505050"/>
              </a:buClr>
              <a:buNone/>
              <a:defRPr/>
            </a:pPr>
            <a:r>
              <a:rPr lang="en-US" sz="2745" dirty="0">
                <a:solidFill>
                  <a:srgbClr val="FFFFFF"/>
                </a:solidFill>
                <a:latin typeface="Segoe UI Light"/>
              </a:rPr>
              <a:t>Hardware and Software</a:t>
            </a:r>
          </a:p>
          <a:p>
            <a:pPr marL="0" indent="0" defTabSz="914367">
              <a:lnSpc>
                <a:spcPct val="100000"/>
              </a:lnSpc>
              <a:spcBef>
                <a:spcPts val="1175"/>
              </a:spcBef>
              <a:buClr>
                <a:srgbClr val="505050"/>
              </a:buClr>
              <a:buNone/>
              <a:defRPr/>
            </a:pPr>
            <a:r>
              <a:rPr lang="en-US" sz="2745" dirty="0">
                <a:solidFill>
                  <a:srgbClr val="FFFFFF"/>
                </a:solidFill>
                <a:latin typeface="Segoe UI Light"/>
              </a:rPr>
              <a:t>Windows and Linux</a:t>
            </a:r>
          </a:p>
        </p:txBody>
      </p:sp>
    </p:spTree>
    <p:extLst>
      <p:ext uri="{BB962C8B-B14F-4D97-AF65-F5344CB8AC3E}">
        <p14:creationId xmlns:p14="http://schemas.microsoft.com/office/powerpoint/2010/main" val="3099542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solidFill>
                <a:srgbClr val="00B0F0"/>
              </a:solidFill>
            </a:endParaRPr>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00B0F0">
                  <a:lumMod val="50000"/>
                </a:srgb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cap="all" dirty="0">
                <a:solidFill>
                  <a:srgbClr val="FFFFFF"/>
                </a:solidFill>
              </a:rPr>
              <a:t>Update Domains are honored by host OS updates</a:t>
            </a:r>
          </a:p>
        </p:txBody>
      </p:sp>
    </p:spTree>
    <p:extLst>
      <p:ext uri="{BB962C8B-B14F-4D97-AF65-F5344CB8AC3E}">
        <p14:creationId xmlns:p14="http://schemas.microsoft.com/office/powerpoint/2010/main" val="4633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4029257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616161"/>
                </a:solidFill>
              </a:rPr>
              <a:t>Virtual Machine Images</a:t>
            </a:r>
          </a:p>
        </p:txBody>
      </p:sp>
      <p:sp>
        <p:nvSpPr>
          <p:cNvPr id="4" name="Freeform 128"/>
          <p:cNvSpPr>
            <a:spLocks noChangeAspect="1"/>
          </p:cNvSpPr>
          <p:nvPr/>
        </p:nvSpPr>
        <p:spPr bwMode="black">
          <a:xfrm>
            <a:off x="4826065" y="2285290"/>
            <a:ext cx="7365936" cy="429635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latin typeface="Segoe UI"/>
            </a:endParaRPr>
          </a:p>
        </p:txBody>
      </p:sp>
      <p:sp>
        <p:nvSpPr>
          <p:cNvPr id="5" name="Freeform 79"/>
          <p:cNvSpPr>
            <a:spLocks noEditPoints="1"/>
          </p:cNvSpPr>
          <p:nvPr/>
        </p:nvSpPr>
        <p:spPr bwMode="black">
          <a:xfrm>
            <a:off x="7491588" y="505145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6" name="Picture 5"/>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962990" y="4785215"/>
            <a:ext cx="1220269" cy="532482"/>
          </a:xfrm>
          <a:prstGeom prst="rect">
            <a:avLst/>
          </a:prstGeom>
        </p:spPr>
      </p:pic>
      <p:sp>
        <p:nvSpPr>
          <p:cNvPr id="7" name="Freeform 79"/>
          <p:cNvSpPr>
            <a:spLocks noEditPoints="1"/>
          </p:cNvSpPr>
          <p:nvPr/>
        </p:nvSpPr>
        <p:spPr bwMode="black">
          <a:xfrm>
            <a:off x="7491588" y="4082222"/>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9" name="Rectangle 8"/>
          <p:cNvSpPr/>
          <p:nvPr/>
        </p:nvSpPr>
        <p:spPr bwMode="auto">
          <a:xfrm>
            <a:off x="5697247" y="3966050"/>
            <a:ext cx="2806706" cy="2091658"/>
          </a:xfrm>
          <a:prstGeom prst="rect">
            <a:avLst/>
          </a:prstGeom>
          <a:solidFill>
            <a:srgbClr val="FFFFFF"/>
          </a:solidFill>
          <a:ln w="57150" cap="flat" cmpd="sng" algn="ctr">
            <a:solidFill>
              <a:srgbClr val="40404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79"/>
          <p:cNvSpPr>
            <a:spLocks noEditPoints="1"/>
          </p:cNvSpPr>
          <p:nvPr/>
        </p:nvSpPr>
        <p:spPr bwMode="black">
          <a:xfrm>
            <a:off x="10517022" y="5021141"/>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8988424" y="4754900"/>
            <a:ext cx="1220269" cy="532482"/>
          </a:xfrm>
          <a:prstGeom prst="rect">
            <a:avLst/>
          </a:prstGeom>
        </p:spPr>
      </p:pic>
      <p:sp>
        <p:nvSpPr>
          <p:cNvPr id="15" name="Freeform 79"/>
          <p:cNvSpPr>
            <a:spLocks noEditPoints="1"/>
          </p:cNvSpPr>
          <p:nvPr/>
        </p:nvSpPr>
        <p:spPr bwMode="black">
          <a:xfrm>
            <a:off x="10517022" y="4051907"/>
            <a:ext cx="637762" cy="8194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dk1"/>
          </a:lnRef>
          <a:fillRef idx="1">
            <a:schemeClr val="lt1"/>
          </a:fillRef>
          <a:effectRef idx="0">
            <a:schemeClr val="dk1"/>
          </a:effectRef>
          <a:fontRef idx="minor">
            <a:schemeClr val="dk1"/>
          </a:fontRef>
        </p:style>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latin typeface="Segoe UI"/>
            </a:endParaRPr>
          </a:p>
        </p:txBody>
      </p:sp>
      <p:sp>
        <p:nvSpPr>
          <p:cNvPr id="16" name="Rectangle 15"/>
          <p:cNvSpPr/>
          <p:nvPr/>
        </p:nvSpPr>
        <p:spPr>
          <a:xfrm>
            <a:off x="243603" y="1627453"/>
            <a:ext cx="6094444" cy="2504328"/>
          </a:xfrm>
          <a:prstGeom prst="rect">
            <a:avLst/>
          </a:prstGeom>
        </p:spPr>
        <p:txBody>
          <a:bodyPr>
            <a:spAutoFit/>
          </a:bodyPr>
          <a:lstStyle/>
          <a:p>
            <a:pPr defTabSz="914367"/>
            <a:r>
              <a:rPr lang="en-US" sz="3137" dirty="0">
                <a:solidFill>
                  <a:srgbClr val="404040"/>
                </a:solidFill>
                <a:latin typeface="Segoe UI Light"/>
              </a:rPr>
              <a:t>Captures all disks attached</a:t>
            </a:r>
          </a:p>
          <a:p>
            <a:pPr defTabSz="914367"/>
            <a:r>
              <a:rPr lang="en-US" sz="3137" dirty="0">
                <a:solidFill>
                  <a:srgbClr val="404040"/>
                </a:solidFill>
                <a:latin typeface="Segoe UI Light"/>
              </a:rPr>
              <a:t>Best effort disk consistency</a:t>
            </a:r>
          </a:p>
          <a:p>
            <a:pPr defTabSz="914367"/>
            <a:r>
              <a:rPr lang="en-US" sz="3137" dirty="0">
                <a:solidFill>
                  <a:srgbClr val="404040"/>
                </a:solidFill>
                <a:latin typeface="Segoe UI Light"/>
              </a:rPr>
              <a:t>Re-deploy as a new VM</a:t>
            </a:r>
          </a:p>
          <a:p>
            <a:pPr defTabSz="914367"/>
            <a:r>
              <a:rPr lang="en-US" sz="3137" dirty="0" err="1">
                <a:solidFill>
                  <a:srgbClr val="404040"/>
                </a:solidFill>
                <a:latin typeface="Segoe UI Light"/>
              </a:rPr>
              <a:t>Sysprep</a:t>
            </a:r>
            <a:r>
              <a:rPr lang="en-US" sz="3137" dirty="0">
                <a:solidFill>
                  <a:srgbClr val="404040"/>
                </a:solidFill>
                <a:latin typeface="Segoe UI Light"/>
              </a:rPr>
              <a:t> and non-</a:t>
            </a:r>
            <a:r>
              <a:rPr lang="en-US" sz="3137" dirty="0" err="1">
                <a:solidFill>
                  <a:srgbClr val="404040"/>
                </a:solidFill>
                <a:latin typeface="Segoe UI Light"/>
              </a:rPr>
              <a:t>Sysprep</a:t>
            </a:r>
            <a:endParaRPr lang="en-US" sz="3137" dirty="0">
              <a:solidFill>
                <a:srgbClr val="404040"/>
              </a:solidFill>
              <a:latin typeface="Segoe UI Light"/>
            </a:endParaRPr>
          </a:p>
          <a:p>
            <a:pPr defTabSz="914367"/>
            <a:endParaRPr lang="en-US" sz="3137" dirty="0">
              <a:solidFill>
                <a:srgbClr val="404040"/>
              </a:solidFill>
              <a:latin typeface="Segoe UI Light"/>
            </a:endParaRPr>
          </a:p>
        </p:txBody>
      </p:sp>
      <p:cxnSp>
        <p:nvCxnSpPr>
          <p:cNvPr id="21" name="Straight Connector 20"/>
          <p:cNvCxnSpPr/>
          <p:nvPr/>
        </p:nvCxnSpPr>
        <p:spPr>
          <a:xfrm>
            <a:off x="269241" y="1486746"/>
            <a:ext cx="546025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9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866" y="1262949"/>
            <a:ext cx="6766020" cy="5631114"/>
          </a:xfrm>
          <a:prstGeom prst="rect">
            <a:avLst/>
          </a:prstGeom>
        </p:spPr>
      </p:pic>
      <p:pic>
        <p:nvPicPr>
          <p:cNvPr id="24" name="Picture 23"/>
          <p:cNvPicPr>
            <a:picLocks noChangeAspect="1"/>
          </p:cNvPicPr>
          <p:nvPr/>
        </p:nvPicPr>
        <p:blipFill>
          <a:blip r:embed="rId4"/>
          <a:stretch>
            <a:fillRect/>
          </a:stretch>
        </p:blipFill>
        <p:spPr>
          <a:xfrm>
            <a:off x="-148823" y="3729772"/>
            <a:ext cx="2290583" cy="3158593"/>
          </a:xfrm>
          <a:prstGeom prst="rect">
            <a:avLst/>
          </a:prstGeom>
        </p:spPr>
      </p:pic>
      <p:pic>
        <p:nvPicPr>
          <p:cNvPr id="23" name="Picture 22"/>
          <p:cNvPicPr>
            <a:picLocks noChangeAspect="1"/>
          </p:cNvPicPr>
          <p:nvPr/>
        </p:nvPicPr>
        <p:blipFill>
          <a:blip r:embed="rId5"/>
          <a:stretch>
            <a:fillRect/>
          </a:stretch>
        </p:blipFill>
        <p:spPr>
          <a:xfrm>
            <a:off x="1294640" y="2493974"/>
            <a:ext cx="2018298" cy="4405234"/>
          </a:xfrm>
          <a:prstGeom prst="rect">
            <a:avLst/>
          </a:prstGeom>
        </p:spPr>
      </p:pic>
      <p:pic>
        <p:nvPicPr>
          <p:cNvPr id="25" name="Picture 24"/>
          <p:cNvPicPr>
            <a:picLocks noChangeAspect="1"/>
          </p:cNvPicPr>
          <p:nvPr/>
        </p:nvPicPr>
        <p:blipFill>
          <a:blip r:embed="rId6"/>
          <a:stretch>
            <a:fillRect/>
          </a:stretch>
        </p:blipFill>
        <p:spPr>
          <a:xfrm>
            <a:off x="34110" y="3100023"/>
            <a:ext cx="1752095" cy="3841749"/>
          </a:xfrm>
          <a:prstGeom prst="rect">
            <a:avLst/>
          </a:prstGeom>
        </p:spPr>
      </p:pic>
      <p:pic>
        <p:nvPicPr>
          <p:cNvPr id="30" name="Picture 29"/>
          <p:cNvPicPr>
            <a:picLocks noChangeAspect="1"/>
          </p:cNvPicPr>
          <p:nvPr/>
        </p:nvPicPr>
        <p:blipFill>
          <a:blip r:embed="rId7"/>
          <a:stretch>
            <a:fillRect/>
          </a:stretch>
        </p:blipFill>
        <p:spPr>
          <a:xfrm>
            <a:off x="6320074" y="1130805"/>
            <a:ext cx="3257358" cy="1867649"/>
          </a:xfrm>
          <a:prstGeom prst="rect">
            <a:avLst/>
          </a:prstGeom>
        </p:spPr>
      </p:pic>
      <p:sp>
        <p:nvSpPr>
          <p:cNvPr id="48" name="Title 1"/>
          <p:cNvSpPr txBox="1">
            <a:spLocks/>
          </p:cNvSpPr>
          <p:nvPr/>
        </p:nvSpPr>
        <p:spPr>
          <a:xfrm>
            <a:off x="7245158" y="2013720"/>
            <a:ext cx="1447390" cy="685606"/>
          </a:xfrm>
          <a:prstGeom prst="rect">
            <a:avLst/>
          </a:prstGeom>
          <a:noFill/>
        </p:spPr>
        <p:txBody>
          <a:bodyPr vert="horz" lIns="143366" tIns="89603" rIns="143366" bIns="8960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pc="-96" dirty="0">
                <a:solidFill>
                  <a:srgbClr val="3F5765"/>
                </a:solidFill>
              </a:rPr>
              <a:t>Azure</a:t>
            </a:r>
          </a:p>
        </p:txBody>
      </p:sp>
      <p:grpSp>
        <p:nvGrpSpPr>
          <p:cNvPr id="29" name="Group 28"/>
          <p:cNvGrpSpPr/>
          <p:nvPr/>
        </p:nvGrpSpPr>
        <p:grpSpPr>
          <a:xfrm>
            <a:off x="614966" y="1833565"/>
            <a:ext cx="6399807" cy="5144673"/>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293" spc="-100">
                <a:gradFill>
                  <a:gsLst>
                    <a:gs pos="1250">
                      <a:srgbClr val="FFFFFF"/>
                    </a:gs>
                    <a:gs pos="100000">
                      <a:srgbClr val="FFFFFF"/>
                    </a:gs>
                  </a:gsLst>
                  <a:lin ang="5400000" scaled="0"/>
                </a:gradFill>
                <a:latin typeface="Segoe UI Light"/>
              </a:rPr>
              <a:t>Connectivity</a:t>
            </a:r>
          </a:p>
        </p:txBody>
      </p:sp>
      <p:sp>
        <p:nvSpPr>
          <p:cNvPr id="20" name="Content Placeholder 2"/>
          <p:cNvSpPr txBox="1">
            <a:spLocks/>
          </p:cNvSpPr>
          <p:nvPr/>
        </p:nvSpPr>
        <p:spPr>
          <a:xfrm>
            <a:off x="2646965" y="4254900"/>
            <a:ext cx="4315649" cy="837176"/>
          </a:xfrm>
          <a:prstGeom prst="rect">
            <a:avLst/>
          </a:prstGeom>
        </p:spPr>
        <p:txBody>
          <a:bodyPr vert="horz" lIns="91414" tIns="45706" rIns="91414" bIns="4570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9311" y="3271839"/>
            <a:ext cx="4772867" cy="837176"/>
          </a:xfrm>
          <a:prstGeom prst="rect">
            <a:avLst/>
          </a:prstGeom>
        </p:spPr>
        <p:txBody>
          <a:bodyPr vert="horz" lIns="91414" tIns="45706" rIns="91414" bIns="4570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49">
              <a:spcBef>
                <a:spcPts val="980"/>
              </a:spcBef>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17" name="Bent Arrow 16"/>
          <p:cNvSpPr/>
          <p:nvPr/>
        </p:nvSpPr>
        <p:spPr bwMode="auto">
          <a:xfrm rot="16200000" flipV="1">
            <a:off x="5802254" y="4254376"/>
            <a:ext cx="3266638" cy="841598"/>
          </a:xfrm>
          <a:prstGeom prst="bentArrow">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txBox="1">
            <a:spLocks/>
          </p:cNvSpPr>
          <p:nvPr/>
        </p:nvSpPr>
        <p:spPr>
          <a:xfrm>
            <a:off x="8692548" y="3523234"/>
            <a:ext cx="3661667" cy="4030012"/>
          </a:xfrm>
          <a:prstGeom prst="rect">
            <a:avLst/>
          </a:prstGeom>
          <a:noFill/>
        </p:spPr>
        <p:txBody>
          <a:bodyPr vert="horz" lIns="143366" tIns="89603" rIns="143366" bIns="89603"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defTabSz="1066669"/>
            <a:r>
              <a:rPr lang="en-US" sz="3200" spc="-96" dirty="0">
                <a:solidFill>
                  <a:srgbClr val="FFFFFF"/>
                </a:solidFill>
              </a:rPr>
              <a:t>SSL (P2S)</a:t>
            </a:r>
          </a:p>
          <a:p>
            <a:pPr defTabSz="1066669"/>
            <a:endParaRPr lang="en-US" sz="3200" spc="-96" dirty="0">
              <a:solidFill>
                <a:srgbClr val="FFFFFF"/>
              </a:solidFill>
            </a:endParaRPr>
          </a:p>
          <a:p>
            <a:pPr defTabSz="1066669"/>
            <a:r>
              <a:rPr lang="en-US" sz="3200" spc="-96" dirty="0">
                <a:solidFill>
                  <a:srgbClr val="FFFFFF"/>
                </a:solidFill>
              </a:rPr>
              <a:t>VPN (S2S)</a:t>
            </a:r>
          </a:p>
          <a:p>
            <a:pPr defTabSz="1066669"/>
            <a:endParaRPr lang="en-US" sz="3200" spc="-96" dirty="0">
              <a:solidFill>
                <a:srgbClr val="FFFFFF"/>
              </a:solidFill>
            </a:endParaRPr>
          </a:p>
          <a:p>
            <a:pPr defTabSz="1066669"/>
            <a:r>
              <a:rPr lang="en-US" sz="3200" spc="-96" dirty="0">
                <a:solidFill>
                  <a:srgbClr val="FFFFFF"/>
                </a:solidFill>
              </a:rPr>
              <a:t>ExpressRoute</a:t>
            </a:r>
          </a:p>
        </p:txBody>
      </p:sp>
    </p:spTree>
    <p:extLst>
      <p:ext uri="{BB962C8B-B14F-4D97-AF65-F5344CB8AC3E}">
        <p14:creationId xmlns:p14="http://schemas.microsoft.com/office/powerpoint/2010/main" val="21420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1000" fill="hold"/>
                                        <p:tgtEl>
                                          <p:spTgt spid="2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ppt_x</p:attrName>
                                        </p:attrNameLst>
                                      </p:cBhvr>
                                      <p:tavLst>
                                        <p:tav tm="0">
                                          <p:val>
                                            <p:strVal val="#ppt_x"/>
                                          </p:val>
                                        </p:tav>
                                        <p:tav tm="100000">
                                          <p:val>
                                            <p:strVal val="#ppt_x"/>
                                          </p:val>
                                        </p:tav>
                                      </p:tavLst>
                                    </p:anim>
                                    <p:anim calcmode="lin" valueType="num">
                                      <p:cBhvr>
                                        <p:cTn id="33" dur="2000" fill="hold"/>
                                        <p:tgtEl>
                                          <p:spTgt spid="22"/>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42" presetClass="entr" presetSubtype="0" fill="hold" grpId="0" nodeType="withEffect">
                                  <p:stCondLst>
                                    <p:cond delay="2000"/>
                                  </p:stCondLst>
                                  <p:childTnLst>
                                    <p:set>
                                      <p:cBhvr>
                                        <p:cTn id="38" dur="1" fill="hold">
                                          <p:stCondLst>
                                            <p:cond delay="0"/>
                                          </p:stCondLst>
                                        </p:cTn>
                                        <p:tgtEl>
                                          <p:spTgt spid="39">
                                            <p:txEl>
                                              <p:pRg st="0" end="0"/>
                                            </p:txEl>
                                          </p:spTgt>
                                        </p:tgtEl>
                                        <p:attrNameLst>
                                          <p:attrName>style.visibility</p:attrName>
                                        </p:attrNameLst>
                                      </p:cBhvr>
                                      <p:to>
                                        <p:strVal val="visible"/>
                                      </p:to>
                                    </p:set>
                                    <p:animEffect transition="in" filter="fade">
                                      <p:cBhvr>
                                        <p:cTn id="39" dur="1000"/>
                                        <p:tgtEl>
                                          <p:spTgt spid="39">
                                            <p:txEl>
                                              <p:pRg st="0" end="0"/>
                                            </p:txEl>
                                          </p:spTgt>
                                        </p:tgtEl>
                                      </p:cBhvr>
                                    </p:animEffect>
                                    <p:anim calcmode="lin" valueType="num">
                                      <p:cBhvr>
                                        <p:cTn id="40"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2000"/>
                                  </p:stCondLst>
                                  <p:childTnLst>
                                    <p:set>
                                      <p:cBhvr>
                                        <p:cTn id="45" dur="1" fill="hold">
                                          <p:stCondLst>
                                            <p:cond delay="0"/>
                                          </p:stCondLst>
                                        </p:cTn>
                                        <p:tgtEl>
                                          <p:spTgt spid="39">
                                            <p:txEl>
                                              <p:pRg st="2" end="2"/>
                                            </p:txEl>
                                          </p:spTgt>
                                        </p:tgtEl>
                                        <p:attrNameLst>
                                          <p:attrName>style.visibility</p:attrName>
                                        </p:attrNameLst>
                                      </p:cBhvr>
                                      <p:to>
                                        <p:strVal val="visible"/>
                                      </p:to>
                                    </p:set>
                                    <p:animEffect transition="in" filter="fade">
                                      <p:cBhvr>
                                        <p:cTn id="46" dur="1000"/>
                                        <p:tgtEl>
                                          <p:spTgt spid="39">
                                            <p:txEl>
                                              <p:pRg st="2" end="2"/>
                                            </p:txEl>
                                          </p:spTgt>
                                        </p:tgtEl>
                                      </p:cBhvr>
                                    </p:animEffect>
                                    <p:anim calcmode="lin" valueType="num">
                                      <p:cBhvr>
                                        <p:cTn id="47"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2000"/>
                                  </p:stCondLst>
                                  <p:childTnLst>
                                    <p:set>
                                      <p:cBhvr>
                                        <p:cTn id="52" dur="1" fill="hold">
                                          <p:stCondLst>
                                            <p:cond delay="0"/>
                                          </p:stCondLst>
                                        </p:cTn>
                                        <p:tgtEl>
                                          <p:spTgt spid="39">
                                            <p:txEl>
                                              <p:pRg st="4" end="4"/>
                                            </p:txEl>
                                          </p:spTgt>
                                        </p:tgtEl>
                                        <p:attrNameLst>
                                          <p:attrName>style.visibility</p:attrName>
                                        </p:attrNameLst>
                                      </p:cBhvr>
                                      <p:to>
                                        <p:strVal val="visible"/>
                                      </p:to>
                                    </p:set>
                                    <p:animEffect transition="in" filter="fade">
                                      <p:cBhvr>
                                        <p:cTn id="53" dur="1000"/>
                                        <p:tgtEl>
                                          <p:spTgt spid="39">
                                            <p:txEl>
                                              <p:pRg st="4" end="4"/>
                                            </p:txEl>
                                          </p:spTgt>
                                        </p:tgtEl>
                                      </p:cBhvr>
                                    </p:animEffect>
                                    <p:anim calcmode="lin" valueType="num">
                                      <p:cBhvr>
                                        <p:cTn id="54"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3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509950" y="521255"/>
            <a:ext cx="4818948" cy="5942801"/>
          </a:xfrm>
          <a:prstGeom prst="rect">
            <a:avLst/>
          </a:prstGeom>
        </p:spPr>
      </p:pic>
      <p:sp>
        <p:nvSpPr>
          <p:cNvPr id="2" name="Title 1"/>
          <p:cNvSpPr>
            <a:spLocks noGrp="1"/>
          </p:cNvSpPr>
          <p:nvPr>
            <p:ph type="title"/>
          </p:nvPr>
        </p:nvSpPr>
        <p:spPr/>
        <p:txBody>
          <a:bodyPr/>
          <a:lstStyle/>
          <a:p>
            <a:r>
              <a:rPr lang="en-US" dirty="0"/>
              <a:t>Cloud backup</a:t>
            </a:r>
          </a:p>
        </p:txBody>
      </p:sp>
      <p:sp>
        <p:nvSpPr>
          <p:cNvPr id="3" name="Rectangle 2"/>
          <p:cNvSpPr/>
          <p:nvPr/>
        </p:nvSpPr>
        <p:spPr>
          <a:xfrm>
            <a:off x="268928" y="1150337"/>
            <a:ext cx="3823187"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valuable data</a:t>
            </a:r>
            <a:endParaRPr lang="en-US" sz="2745" dirty="0">
              <a:solidFill>
                <a:srgbClr val="505050"/>
              </a:solidFill>
              <a:latin typeface="Segoe UI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787" y="1442961"/>
            <a:ext cx="937939" cy="53816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493" y="304600"/>
            <a:ext cx="1356916" cy="77855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070" y="521255"/>
            <a:ext cx="601716" cy="345247"/>
          </a:xfrm>
          <a:prstGeom prst="rect">
            <a:avLst/>
          </a:prstGeom>
        </p:spPr>
      </p:pic>
      <p:sp>
        <p:nvSpPr>
          <p:cNvPr id="12" name="TextBox 11"/>
          <p:cNvSpPr txBox="1"/>
          <p:nvPr/>
        </p:nvSpPr>
        <p:spPr>
          <a:xfrm>
            <a:off x="980464" y="2028720"/>
            <a:ext cx="5313997" cy="4005803"/>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Leverage a scalable backup solution that meets the needs of your growing business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Protect Azure IaaS virtual machines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enterprise workloads including SharePoint, Exchange, SQL Server, and Hyper-V VMs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Lower the management costs of backing up remote/branch offices</a:t>
            </a:r>
            <a:br>
              <a:rPr lang="en-US" sz="1765" dirty="0">
                <a:gradFill>
                  <a:gsLst>
                    <a:gs pos="2917">
                      <a:srgbClr val="505050"/>
                    </a:gs>
                    <a:gs pos="30000">
                      <a:srgbClr val="505050"/>
                    </a:gs>
                  </a:gsLst>
                  <a:lin ang="5400000" scaled="0"/>
                </a:gradFill>
                <a:latin typeface="Segoe UI"/>
              </a:rPr>
            </a:b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14" name="Freeform 9"/>
          <p:cNvSpPr>
            <a:spLocks noEditPoints="1"/>
          </p:cNvSpPr>
          <p:nvPr/>
        </p:nvSpPr>
        <p:spPr bwMode="black">
          <a:xfrm>
            <a:off x="469443" y="216985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5" name="Freeform 9"/>
          <p:cNvSpPr>
            <a:spLocks noEditPoints="1"/>
          </p:cNvSpPr>
          <p:nvPr/>
        </p:nvSpPr>
        <p:spPr bwMode="black">
          <a:xfrm>
            <a:off x="473141" y="380402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6" name="Freeform 9"/>
          <p:cNvSpPr>
            <a:spLocks noEditPoints="1"/>
          </p:cNvSpPr>
          <p:nvPr/>
        </p:nvSpPr>
        <p:spPr bwMode="black">
          <a:xfrm>
            <a:off x="469443" y="479163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7" name="Freeform 9"/>
          <p:cNvSpPr>
            <a:spLocks noEditPoints="1"/>
          </p:cNvSpPr>
          <p:nvPr/>
        </p:nvSpPr>
        <p:spPr bwMode="black">
          <a:xfrm>
            <a:off x="469443" y="292737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076633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is BizSpark?</a:t>
            </a:r>
          </a:p>
        </p:txBody>
      </p:sp>
      <p:sp>
        <p:nvSpPr>
          <p:cNvPr id="4" name="Text Placeholder 3"/>
          <p:cNvSpPr>
            <a:spLocks noGrp="1"/>
          </p:cNvSpPr>
          <p:nvPr>
            <p:ph type="body" sz="quarter" idx="4294967295"/>
          </p:nvPr>
        </p:nvSpPr>
        <p:spPr>
          <a:xfrm>
            <a:off x="1" y="3129598"/>
            <a:ext cx="12191998" cy="849463"/>
          </a:xfrm>
        </p:spPr>
        <p:txBody>
          <a:bodyPr/>
          <a:lstStyle/>
          <a:p>
            <a:pPr marL="0" indent="0" algn="ctr">
              <a:buNone/>
            </a:pPr>
            <a:r>
              <a:rPr lang="it-IT" sz="4800" dirty="0"/>
              <a:t>Free Microsoft 3 </a:t>
            </a:r>
            <a:r>
              <a:rPr lang="it-IT" sz="4800" dirty="0" err="1"/>
              <a:t>years</a:t>
            </a:r>
            <a:r>
              <a:rPr lang="it-IT" sz="4800" dirty="0"/>
              <a:t> </a:t>
            </a:r>
            <a:r>
              <a:rPr lang="it-IT" sz="4800" dirty="0" err="1"/>
              <a:t>program</a:t>
            </a:r>
            <a:r>
              <a:rPr lang="it-IT" sz="4800" dirty="0"/>
              <a:t> for startups</a:t>
            </a:r>
          </a:p>
        </p:txBody>
      </p:sp>
    </p:spTree>
    <p:extLst>
      <p:ext uri="{BB962C8B-B14F-4D97-AF65-F5344CB8AC3E}">
        <p14:creationId xmlns:p14="http://schemas.microsoft.com/office/powerpoint/2010/main" val="364045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2301571"/>
            <a:ext cx="937939" cy="538162"/>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60" y="1617965"/>
            <a:ext cx="1356916" cy="77855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132" y="491990"/>
            <a:ext cx="601716" cy="345247"/>
          </a:xfrm>
          <a:prstGeom prst="rect">
            <a:avLst/>
          </a:prstGeom>
        </p:spPr>
      </p:pic>
      <p:pic>
        <p:nvPicPr>
          <p:cNvPr id="3" name="Picture 2"/>
          <p:cNvPicPr>
            <a:picLocks noChangeAspect="1"/>
          </p:cNvPicPr>
          <p:nvPr/>
        </p:nvPicPr>
        <p:blipFill>
          <a:blip r:embed="rId4"/>
          <a:stretch>
            <a:fillRect/>
          </a:stretch>
        </p:blipFill>
        <p:spPr>
          <a:xfrm>
            <a:off x="6003204" y="135185"/>
            <a:ext cx="6187185" cy="6727599"/>
          </a:xfrm>
          <a:prstGeom prst="rect">
            <a:avLst/>
          </a:prstGeom>
        </p:spPr>
      </p:pic>
      <p:sp>
        <p:nvSpPr>
          <p:cNvPr id="2" name="Title 1"/>
          <p:cNvSpPr>
            <a:spLocks noGrp="1"/>
          </p:cNvSpPr>
          <p:nvPr>
            <p:ph type="title"/>
          </p:nvPr>
        </p:nvSpPr>
        <p:spPr/>
        <p:txBody>
          <a:bodyPr/>
          <a:lstStyle/>
          <a:p>
            <a:r>
              <a:rPr lang="en-US" dirty="0"/>
              <a:t>Disaster recovery</a:t>
            </a:r>
          </a:p>
        </p:txBody>
      </p:sp>
      <p:sp>
        <p:nvSpPr>
          <p:cNvPr id="5" name="Rectangle 4"/>
          <p:cNvSpPr/>
          <p:nvPr/>
        </p:nvSpPr>
        <p:spPr>
          <a:xfrm>
            <a:off x="268928" y="1150337"/>
            <a:ext cx="3615751" cy="603453"/>
          </a:xfrm>
          <a:prstGeom prst="rect">
            <a:avLst/>
          </a:prstGeom>
        </p:spPr>
        <p:txBody>
          <a:bodyPr wrap="none" lIns="143428" tIns="89642" rIns="143428" bIns="89642">
            <a:spAutoFit/>
          </a:bodyPr>
          <a:lstStyle/>
          <a:p>
            <a:pPr defTabSz="914367">
              <a:defRPr/>
            </a:pPr>
            <a:r>
              <a:rPr lang="en-US" sz="2745" spc="-98" dirty="0">
                <a:gradFill>
                  <a:gsLst>
                    <a:gs pos="0">
                      <a:srgbClr val="0072C6"/>
                    </a:gs>
                    <a:gs pos="48000">
                      <a:srgbClr val="0072C6"/>
                    </a:gs>
                  </a:gsLst>
                  <a:lin ang="5400000" scaled="0"/>
                </a:gradFill>
                <a:latin typeface="Segoe UI Light"/>
              </a:rPr>
              <a:t>Protect your applications</a:t>
            </a:r>
            <a:endParaRPr lang="en-US" sz="2745" dirty="0">
              <a:solidFill>
                <a:srgbClr val="505050"/>
              </a:solidFill>
              <a:latin typeface="Segoe UI Light"/>
            </a:endParaRPr>
          </a:p>
        </p:txBody>
      </p:sp>
      <p:sp>
        <p:nvSpPr>
          <p:cNvPr id="17" name="TextBox 16"/>
          <p:cNvSpPr txBox="1"/>
          <p:nvPr/>
        </p:nvSpPr>
        <p:spPr>
          <a:xfrm>
            <a:off x="980465" y="1942756"/>
            <a:ext cx="5213017" cy="3516951"/>
          </a:xfrm>
          <a:prstGeom prst="rect">
            <a:avLst/>
          </a:prstGeom>
          <a:noFill/>
        </p:spPr>
        <p:txBody>
          <a:bodyPr wrap="square" lIns="179285" tIns="143428" rIns="179285" bIns="143428" rtlCol="0">
            <a:spAutoFit/>
          </a:bodyPr>
          <a:lstStyle/>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Protect heterogeneous environments: Hyper-V, VMware, and physical servers </a:t>
            </a:r>
          </a:p>
          <a:p>
            <a:pPr defTabSz="914016">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016">
              <a:lnSpc>
                <a:spcPct val="90000"/>
              </a:lnSpc>
              <a:spcAft>
                <a:spcPts val="588"/>
              </a:spcAft>
              <a:defRPr/>
            </a:pPr>
            <a:r>
              <a:rPr lang="en-US" sz="1765" dirty="0">
                <a:gradFill>
                  <a:gsLst>
                    <a:gs pos="2917">
                      <a:srgbClr val="505050"/>
                    </a:gs>
                    <a:gs pos="30000">
                      <a:srgbClr val="505050"/>
                    </a:gs>
                  </a:gsLst>
                  <a:lin ang="5400000" scaled="0"/>
                </a:gradFill>
                <a:latin typeface="Segoe UI"/>
              </a:rPr>
              <a:t>Save money by replicating to Azure – versus a secondary datacenter or a service provider</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Achieve zero-impact disaster recovery drills</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a:p>
            <a:pPr defTabSz="914367">
              <a:lnSpc>
                <a:spcPct val="90000"/>
              </a:lnSpc>
              <a:spcAft>
                <a:spcPts val="588"/>
              </a:spcAft>
              <a:defRPr/>
            </a:pPr>
            <a:r>
              <a:rPr lang="en-US" sz="1765" dirty="0">
                <a:gradFill>
                  <a:gsLst>
                    <a:gs pos="2917">
                      <a:srgbClr val="505050"/>
                    </a:gs>
                    <a:gs pos="30000">
                      <a:srgbClr val="505050"/>
                    </a:gs>
                  </a:gsLst>
                  <a:lin ang="5400000" scaled="0"/>
                </a:gradFill>
                <a:latin typeface="Segoe UI"/>
              </a:rPr>
              <a:t>Minimize app errors and data loss with application consistent recovery points </a:t>
            </a:r>
          </a:p>
          <a:p>
            <a:pPr defTabSz="914367">
              <a:lnSpc>
                <a:spcPct val="90000"/>
              </a:lnSpc>
              <a:spcAft>
                <a:spcPts val="588"/>
              </a:spcAft>
              <a:defRPr/>
            </a:pPr>
            <a:endParaRPr lang="en-US" sz="1765" dirty="0">
              <a:gradFill>
                <a:gsLst>
                  <a:gs pos="2917">
                    <a:srgbClr val="505050"/>
                  </a:gs>
                  <a:gs pos="30000">
                    <a:srgbClr val="505050"/>
                  </a:gs>
                </a:gsLst>
                <a:lin ang="5400000" scaled="0"/>
              </a:gradFill>
              <a:latin typeface="Segoe UI"/>
            </a:endParaRPr>
          </a:p>
        </p:txBody>
      </p:sp>
      <p:sp>
        <p:nvSpPr>
          <p:cNvPr id="23" name="Freeform 9"/>
          <p:cNvSpPr>
            <a:spLocks noEditPoints="1"/>
          </p:cNvSpPr>
          <p:nvPr/>
        </p:nvSpPr>
        <p:spPr bwMode="black">
          <a:xfrm>
            <a:off x="469443" y="208389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4" name="Freeform 9"/>
          <p:cNvSpPr>
            <a:spLocks noEditPoints="1"/>
          </p:cNvSpPr>
          <p:nvPr/>
        </p:nvSpPr>
        <p:spPr bwMode="black">
          <a:xfrm>
            <a:off x="469443" y="370123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5" name="Freeform 9"/>
          <p:cNvSpPr>
            <a:spLocks noEditPoints="1"/>
          </p:cNvSpPr>
          <p:nvPr/>
        </p:nvSpPr>
        <p:spPr bwMode="black">
          <a:xfrm>
            <a:off x="469443" y="450516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27" name="Freeform 9"/>
          <p:cNvSpPr>
            <a:spLocks noEditPoints="1"/>
          </p:cNvSpPr>
          <p:nvPr/>
        </p:nvSpPr>
        <p:spPr bwMode="black">
          <a:xfrm>
            <a:off x="469443" y="296331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Tree>
    <p:extLst>
      <p:ext uri="{BB962C8B-B14F-4D97-AF65-F5344CB8AC3E}">
        <p14:creationId xmlns:p14="http://schemas.microsoft.com/office/powerpoint/2010/main" val="21824067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S1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1424288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1"/>
                </a:solidFill>
              </a:rPr>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4343"/>
                  </a:solidFill>
                  <a:effectLst/>
                  <a:uLnTx/>
                  <a:uFillTx/>
                  <a:latin typeface="Segoe UI Light"/>
                  <a:ea typeface="+mn-ea"/>
                  <a:cs typeface="+mn-cs"/>
                </a:rPr>
                <a:t>S2</a:t>
              </a:r>
              <a:r>
                <a:rPr kumimoji="0" lang="en-US" sz="1765" b="0" i="0" u="none" strike="noStrike" kern="1200" cap="none" spc="0" normalizeH="0" baseline="0" noProof="0" dirty="0">
                  <a:ln>
                    <a:noFill/>
                  </a:ln>
                  <a:solidFill>
                    <a:srgbClr val="FFFFFF"/>
                  </a:solidFill>
                  <a:effectLst/>
                  <a:uLnTx/>
                  <a:uFillTx/>
                  <a:latin typeface="Segoe UI Light"/>
                  <a:ea typeface="+mn-ea"/>
                  <a:cs typeface="+mn-cs"/>
                </a:rPr>
                <a:t>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7" name="TextBox 46"/>
          <p:cNvSpPr txBox="1"/>
          <p:nvPr/>
        </p:nvSpPr>
        <p:spPr>
          <a:xfrm>
            <a:off x="9076601" y="5023007"/>
            <a:ext cx="2173842" cy="1095267"/>
          </a:xfrm>
          <a:prstGeom prst="rect">
            <a:avLst/>
          </a:prstGeom>
          <a:solidFill>
            <a:srgbClr val="000000"/>
          </a:solid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Price tier: Standard</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Compute Resource: </a:t>
            </a:r>
            <a:r>
              <a:rPr kumimoji="0" lang="en-US" sz="1568" b="1" i="0" u="none" strike="noStrike" kern="1200" cap="none" spc="0" normalizeH="0" baseline="0" noProof="0" dirty="0">
                <a:ln>
                  <a:noFill/>
                </a:ln>
                <a:solidFill>
                  <a:srgbClr val="FF4343"/>
                </a:solidFill>
                <a:effectLst/>
                <a:uLnTx/>
                <a:uFillTx/>
                <a:latin typeface="Segoe UI Light" charset="0"/>
                <a:ea typeface="+mn-ea"/>
                <a:cs typeface="+mn-cs"/>
              </a:rPr>
              <a:t>S2</a:t>
            </a: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Scale: 2</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charset="0"/>
                <a:ea typeface="+mn-ea"/>
                <a:cs typeface="+mn-cs"/>
              </a:rPr>
              <a:t>Apps: running 3 apps</a:t>
            </a:r>
          </a:p>
        </p:txBody>
      </p:sp>
    </p:spTree>
    <p:extLst>
      <p:ext uri="{BB962C8B-B14F-4D97-AF65-F5344CB8AC3E}">
        <p14:creationId xmlns:p14="http://schemas.microsoft.com/office/powerpoint/2010/main" val="31305559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426165"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051" y="1329259"/>
            <a:ext cx="646741" cy="667139"/>
          </a:xfrm>
          <a:prstGeom prst="rect">
            <a:avLst/>
          </a:prstGeom>
        </p:spPr>
      </p:pic>
      <p:sp>
        <p:nvSpPr>
          <p:cNvPr id="48" name="Rectangle 47"/>
          <p:cNvSpPr/>
          <p:nvPr/>
        </p:nvSpPr>
        <p:spPr>
          <a:xfrm>
            <a:off x="9205730" y="3331739"/>
            <a:ext cx="1100067" cy="133104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9205730" y="2686378"/>
            <a:ext cx="1720746" cy="508555"/>
            <a:chOff x="2179637" y="3725406"/>
            <a:chExt cx="1755251" cy="518753"/>
          </a:xfrm>
        </p:grpSpPr>
        <p:sp>
          <p:nvSpPr>
            <p:cNvPr id="50" name="TextBox 49"/>
            <p:cNvSpPr txBox="1"/>
            <p:nvPr/>
          </p:nvSpPr>
          <p:spPr>
            <a:xfrm>
              <a:off x="2698390" y="3794174"/>
              <a:ext cx="1236498" cy="371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S1 instance</a:t>
              </a:r>
            </a:p>
          </p:txBody>
        </p:sp>
        <p:pic>
          <p:nvPicPr>
            <p:cNvPr id="51" name="Picture 50"/>
            <p:cNvPicPr>
              <a:picLocks noChangeAspect="1"/>
            </p:cNvPicPr>
            <p:nvPr/>
          </p:nvPicPr>
          <p:blipFill>
            <a:blip r:embed="rId4"/>
            <a:stretch>
              <a:fillRect/>
            </a:stretch>
          </p:blipFill>
          <p:spPr>
            <a:xfrm>
              <a:off x="2179637" y="3725406"/>
              <a:ext cx="518753" cy="518753"/>
            </a:xfrm>
            <a:prstGeom prst="rect">
              <a:avLst/>
            </a:prstGeom>
          </p:spPr>
        </p:pic>
      </p:grpSp>
      <p:sp>
        <p:nvSpPr>
          <p:cNvPr id="54" name="TextBox 53"/>
          <p:cNvSpPr txBox="1"/>
          <p:nvPr/>
        </p:nvSpPr>
        <p:spPr>
          <a:xfrm>
            <a:off x="9310065"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
        <p:nvSpPr>
          <p:cNvPr id="28" name="Rectangle 27"/>
          <p:cNvSpPr/>
          <p:nvPr/>
        </p:nvSpPr>
        <p:spPr bwMode="auto">
          <a:xfrm>
            <a:off x="4676661" y="1664569"/>
            <a:ext cx="2927782"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546" y="1329259"/>
            <a:ext cx="646741" cy="667139"/>
          </a:xfrm>
          <a:prstGeom prst="rect">
            <a:avLst/>
          </a:prstGeom>
        </p:spPr>
      </p:pic>
      <p:sp>
        <p:nvSpPr>
          <p:cNvPr id="8" name="Rectangle 7"/>
          <p:cNvSpPr/>
          <p:nvPr/>
        </p:nvSpPr>
        <p:spPr bwMode="auto">
          <a:xfrm>
            <a:off x="700052" y="1664569"/>
            <a:ext cx="3072746" cy="4453705"/>
          </a:xfrm>
          <a:prstGeom prst="rect">
            <a:avLst/>
          </a:prstGeom>
          <a:solidFill>
            <a:srgbClr val="5B1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430700" y="3306412"/>
            <a:ext cx="1510035" cy="26548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1678057"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908" y="3697548"/>
            <a:ext cx="672319" cy="693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6" y="1374777"/>
            <a:ext cx="646741" cy="667139"/>
          </a:xfrm>
          <a:prstGeom prst="rect">
            <a:avLst/>
          </a:prstGeom>
        </p:spPr>
      </p:pic>
      <p:sp>
        <p:nvSpPr>
          <p:cNvPr id="25" name="Title 24"/>
          <p:cNvSpPr>
            <a:spLocks noGrp="1"/>
          </p:cNvSpPr>
          <p:nvPr>
            <p:ph type="title"/>
          </p:nvPr>
        </p:nvSpPr>
        <p:spPr/>
        <p:txBody>
          <a:bodyPr/>
          <a:lstStyle/>
          <a:p>
            <a:r>
              <a:rPr lang="en-US" dirty="0">
                <a:solidFill>
                  <a:schemeClr val="tx1"/>
                </a:solidFill>
              </a:rPr>
              <a:t>Scale-Out</a:t>
            </a:r>
          </a:p>
        </p:txBody>
      </p:sp>
      <p:grpSp>
        <p:nvGrpSpPr>
          <p:cNvPr id="11" name="Group 10"/>
          <p:cNvGrpSpPr/>
          <p:nvPr/>
        </p:nvGrpSpPr>
        <p:grpSpPr>
          <a:xfrm>
            <a:off x="1430701" y="266105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S3 instance</a:t>
              </a:r>
            </a:p>
          </p:txBody>
        </p:sp>
        <p:pic>
          <p:nvPicPr>
            <p:cNvPr id="24" name="Picture 23"/>
            <p:cNvPicPr>
              <a:picLocks noChangeAspect="1"/>
            </p:cNvPicPr>
            <p:nvPr/>
          </p:nvPicPr>
          <p:blipFill>
            <a:blip r:embed="rId4"/>
            <a:stretch>
              <a:fillRect/>
            </a:stretch>
          </p:blipFill>
          <p:spPr>
            <a:xfrm>
              <a:off x="2179637" y="3725406"/>
              <a:ext cx="518753" cy="518753"/>
            </a:xfrm>
            <a:prstGeom prst="rect">
              <a:avLst/>
            </a:prstGeom>
          </p:spPr>
        </p:pic>
      </p:grpSp>
      <p:sp>
        <p:nvSpPr>
          <p:cNvPr id="30" name="TextBox 29"/>
          <p:cNvSpPr txBox="1"/>
          <p:nvPr/>
        </p:nvSpPr>
        <p:spPr>
          <a:xfrm>
            <a:off x="1856329" y="4362350"/>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63797"/>
              <a:gd name="adj4" fmla="val 95209"/>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Real VM</a:t>
            </a:r>
          </a:p>
        </p:txBody>
      </p:sp>
      <p:sp>
        <p:nvSpPr>
          <p:cNvPr id="37" name="Rectangle 36"/>
          <p:cNvSpPr/>
          <p:nvPr/>
        </p:nvSpPr>
        <p:spPr>
          <a:xfrm>
            <a:off x="5456225" y="3331738"/>
            <a:ext cx="1100067" cy="1890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3791" y="3669096"/>
            <a:ext cx="648919" cy="648919"/>
          </a:xfrm>
          <a:prstGeom prst="rect">
            <a:avLst/>
          </a:prstGeom>
        </p:spPr>
      </p:pic>
      <p:grpSp>
        <p:nvGrpSpPr>
          <p:cNvPr id="40" name="Group 39"/>
          <p:cNvGrpSpPr/>
          <p:nvPr/>
        </p:nvGrpSpPr>
        <p:grpSpPr>
          <a:xfrm>
            <a:off x="5456225" y="2686378"/>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4"/>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76730" y="3624489"/>
            <a:ext cx="672319" cy="693525"/>
          </a:xfrm>
          <a:prstGeom prst="rect">
            <a:avLst/>
          </a:prstGeom>
        </p:spPr>
      </p:pic>
      <p:sp>
        <p:nvSpPr>
          <p:cNvPr id="45" name="TextBox 44"/>
          <p:cNvSpPr txBox="1"/>
          <p:nvPr/>
        </p:nvSpPr>
        <p:spPr>
          <a:xfrm>
            <a:off x="5647620" y="4329261"/>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46" name="TextBox 45"/>
          <p:cNvSpPr txBox="1"/>
          <p:nvPr/>
        </p:nvSpPr>
        <p:spPr>
          <a:xfrm>
            <a:off x="9475512" y="4361053"/>
            <a:ext cx="465476"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Light"/>
                <a:ea typeface="+mn-ea"/>
                <a:cs typeface="+mn-cs"/>
              </a:rPr>
              <a:t>app</a:t>
            </a:r>
          </a:p>
        </p:txBody>
      </p:sp>
      <p:sp>
        <p:nvSpPr>
          <p:cNvPr id="34" name="TextBox 33"/>
          <p:cNvSpPr txBox="1"/>
          <p:nvPr/>
        </p:nvSpPr>
        <p:spPr>
          <a:xfrm>
            <a:off x="5560561" y="1714264"/>
            <a:ext cx="2043882" cy="392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App Service Plan</a:t>
            </a:r>
          </a:p>
        </p:txBody>
      </p:sp>
    </p:spTree>
    <p:extLst>
      <p:ext uri="{BB962C8B-B14F-4D97-AF65-F5344CB8AC3E}">
        <p14:creationId xmlns:p14="http://schemas.microsoft.com/office/powerpoint/2010/main" val="18274705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 solution – Architecture</a:t>
            </a:r>
          </a:p>
        </p:txBody>
      </p:sp>
      <p:grpSp>
        <p:nvGrpSpPr>
          <p:cNvPr id="4" name="Gruppo 3"/>
          <p:cNvGrpSpPr/>
          <p:nvPr/>
        </p:nvGrpSpPr>
        <p:grpSpPr>
          <a:xfrm>
            <a:off x="2051011" y="1054116"/>
            <a:ext cx="7994775" cy="5214980"/>
            <a:chOff x="2278921" y="1088120"/>
            <a:chExt cx="7994775" cy="5214980"/>
          </a:xfrm>
        </p:grpSpPr>
        <p:sp>
          <p:nvSpPr>
            <p:cNvPr id="9" name="Rectangle 8"/>
            <p:cNvSpPr/>
            <p:nvPr/>
          </p:nvSpPr>
          <p:spPr>
            <a:xfrm>
              <a:off x="2278921" y="1605422"/>
              <a:ext cx="975722" cy="469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10" name="Rectangle 9"/>
            <p:cNvSpPr/>
            <p:nvPr/>
          </p:nvSpPr>
          <p:spPr>
            <a:xfrm>
              <a:off x="2278921" y="1288355"/>
              <a:ext cx="975722"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11" name="Group 10"/>
            <p:cNvGrpSpPr/>
            <p:nvPr/>
          </p:nvGrpSpPr>
          <p:grpSpPr>
            <a:xfrm>
              <a:off x="2353273" y="1088120"/>
              <a:ext cx="266476" cy="284542"/>
              <a:chOff x="381001" y="1377953"/>
              <a:chExt cx="382084" cy="407988"/>
            </a:xfrm>
          </p:grpSpPr>
          <p:sp>
            <p:nvSpPr>
              <p:cNvPr id="234"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5" name="TextBox 234"/>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2" name="Group 11"/>
            <p:cNvGrpSpPr/>
            <p:nvPr/>
          </p:nvGrpSpPr>
          <p:grpSpPr>
            <a:xfrm>
              <a:off x="3073735" y="2343226"/>
              <a:ext cx="2366477" cy="1016933"/>
              <a:chOff x="1843867" y="3458774"/>
              <a:chExt cx="3393157" cy="1458123"/>
            </a:xfrm>
          </p:grpSpPr>
          <p:sp>
            <p:nvSpPr>
              <p:cNvPr id="219" name="Rectangle 218"/>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20" name="Rectangle 219"/>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1" name="Group 220"/>
              <p:cNvGrpSpPr/>
              <p:nvPr/>
            </p:nvGrpSpPr>
            <p:grpSpPr>
              <a:xfrm>
                <a:off x="2378430" y="4181957"/>
                <a:ext cx="2632716" cy="464040"/>
                <a:chOff x="2636685" y="4275939"/>
                <a:chExt cx="2632716" cy="464040"/>
              </a:xfrm>
            </p:grpSpPr>
            <p:pic>
              <p:nvPicPr>
                <p:cNvPr id="225" name="Picture 224"/>
                <p:cNvPicPr>
                  <a:picLocks noChangeAspect="1"/>
                </p:cNvPicPr>
                <p:nvPr/>
              </p:nvPicPr>
              <p:blipFill rotWithShape="1">
                <a:blip r:embed="rId3">
                  <a:biLevel thresh="50000"/>
                </a:blip>
                <a:srcRect b="28135"/>
                <a:stretch/>
              </p:blipFill>
              <p:spPr>
                <a:xfrm>
                  <a:off x="3748961" y="4311292"/>
                  <a:ext cx="435934" cy="393334"/>
                </a:xfrm>
                <a:prstGeom prst="rect">
                  <a:avLst/>
                </a:prstGeom>
              </p:spPr>
            </p:pic>
            <p:pic>
              <p:nvPicPr>
                <p:cNvPr id="226"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https://blog.xamarin.com/wp-content/uploads/2015/07/azure-active-directory.png"/>
                <p:cNvPicPr>
                  <a:picLocks noChangeAspect="1" noChangeArrowheads="1"/>
                </p:cNvPicPr>
                <p:nvPr/>
              </p:nvPicPr>
              <p:blipFill>
                <a:blip r:embed="rId5"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15"/>
                <p:cNvGrpSpPr>
                  <a:grpSpLocks noChangeAspect="1"/>
                </p:cNvGrpSpPr>
                <p:nvPr/>
              </p:nvGrpSpPr>
              <p:grpSpPr bwMode="auto">
                <a:xfrm>
                  <a:off x="2636685" y="4319689"/>
                  <a:ext cx="371280" cy="376540"/>
                  <a:chOff x="1609" y="2529"/>
                  <a:chExt cx="1341" cy="1360"/>
                </a:xfrm>
              </p:grpSpPr>
              <p:sp>
                <p:nvSpPr>
                  <p:cNvPr id="230"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1"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2"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33"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29"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2" name="Group 221"/>
              <p:cNvGrpSpPr/>
              <p:nvPr/>
            </p:nvGrpSpPr>
            <p:grpSpPr>
              <a:xfrm rot="16200000">
                <a:off x="1866680" y="3485405"/>
                <a:ext cx="362361" cy="407988"/>
                <a:chOff x="375827" y="1377952"/>
                <a:chExt cx="362361" cy="407988"/>
              </a:xfrm>
            </p:grpSpPr>
            <p:sp>
              <p:nvSpPr>
                <p:cNvPr id="22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rot="5400000">
                  <a:off x="370541" y="1409650"/>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grpSp>
          <p:nvGrpSpPr>
            <p:cNvPr id="13" name="Group 12"/>
            <p:cNvGrpSpPr/>
            <p:nvPr/>
          </p:nvGrpSpPr>
          <p:grpSpPr>
            <a:xfrm>
              <a:off x="3073531" y="5497673"/>
              <a:ext cx="4559077" cy="805427"/>
              <a:chOff x="1836246" y="7687861"/>
              <a:chExt cx="6537001" cy="1154855"/>
            </a:xfrm>
          </p:grpSpPr>
          <p:sp>
            <p:nvSpPr>
              <p:cNvPr id="207" name="Rectangle 206"/>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8" name="Rectangle 207"/>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9" name="Picture 18" descr="https://upload.wikimedia.org/wikipedia/commons/thumb/1/19/Visual_Studio_2012_logo_and_wordmark.svg/2000px-Visual_Studio_2012_logo_and_wordmark.svg.pn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p:cNvGrpSpPr/>
              <p:nvPr/>
            </p:nvGrpSpPr>
            <p:grpSpPr>
              <a:xfrm>
                <a:off x="7132916" y="8304684"/>
                <a:ext cx="923625" cy="401452"/>
                <a:chOff x="8039728" y="5318293"/>
                <a:chExt cx="923625" cy="401452"/>
              </a:xfrm>
            </p:grpSpPr>
            <p:pic>
              <p:nvPicPr>
                <p:cNvPr id="217" name="Picture 21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8" name="TextBox 217"/>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11" name="Group 210"/>
              <p:cNvGrpSpPr/>
              <p:nvPr/>
            </p:nvGrpSpPr>
            <p:grpSpPr>
              <a:xfrm>
                <a:off x="4923176" y="8265082"/>
                <a:ext cx="1324594" cy="457200"/>
                <a:chOff x="6605050" y="5278691"/>
                <a:chExt cx="1324594" cy="457200"/>
              </a:xfrm>
            </p:grpSpPr>
            <p:pic>
              <p:nvPicPr>
                <p:cNvPr id="215" name="Picture 21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6" name="TextBox 215"/>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12" name="Group 211"/>
              <p:cNvGrpSpPr/>
              <p:nvPr/>
            </p:nvGrpSpPr>
            <p:grpSpPr>
              <a:xfrm rot="16200000">
                <a:off x="1859061" y="7710510"/>
                <a:ext cx="362358" cy="407988"/>
                <a:chOff x="375830" y="1377952"/>
                <a:chExt cx="362358" cy="407988"/>
              </a:xfrm>
            </p:grpSpPr>
            <p:sp>
              <p:nvSpPr>
                <p:cNvPr id="213"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4" name="TextBox 213"/>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pic>
          <p:nvPicPr>
            <p:cNvPr id="14" name="Picture 13"/>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2494684" y="4261513"/>
              <a:ext cx="544195" cy="544195"/>
            </a:xfrm>
            <a:prstGeom prst="rect">
              <a:avLst/>
            </a:prstGeom>
          </p:spPr>
        </p:pic>
        <p:pic>
          <p:nvPicPr>
            <p:cNvPr id="15" name="Picture 14"/>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2494684" y="3026818"/>
              <a:ext cx="544195" cy="544195"/>
            </a:xfrm>
            <a:prstGeom prst="rect">
              <a:avLst/>
            </a:prstGeom>
          </p:spPr>
        </p:pic>
        <p:pic>
          <p:nvPicPr>
            <p:cNvPr id="16" name="Picture 15"/>
            <p:cNvPicPr>
              <a:picLocks noChangeAspect="1"/>
            </p:cNvPicPr>
            <p:nvPr/>
          </p:nvPicPr>
          <p:blipFill>
            <a:blip r:embed="rId11"/>
            <a:stretch>
              <a:fillRect/>
            </a:stretch>
          </p:blipFill>
          <p:spPr>
            <a:xfrm>
              <a:off x="2511691" y="1826136"/>
              <a:ext cx="510182" cy="510182"/>
            </a:xfrm>
            <a:prstGeom prst="rect">
              <a:avLst/>
            </a:prstGeom>
          </p:spPr>
        </p:pic>
        <p:pic>
          <p:nvPicPr>
            <p:cNvPr id="17" name="Picture 16"/>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494684" y="5496207"/>
              <a:ext cx="544195" cy="544195"/>
            </a:xfrm>
            <a:prstGeom prst="rect">
              <a:avLst/>
            </a:prstGeom>
          </p:spPr>
        </p:pic>
        <p:grpSp>
          <p:nvGrpSpPr>
            <p:cNvPr id="18" name="Group 17"/>
            <p:cNvGrpSpPr/>
            <p:nvPr/>
          </p:nvGrpSpPr>
          <p:grpSpPr>
            <a:xfrm>
              <a:off x="3288893" y="1288354"/>
              <a:ext cx="2149096" cy="1016933"/>
              <a:chOff x="5605802" y="3544686"/>
              <a:chExt cx="3081466" cy="1458123"/>
            </a:xfrm>
          </p:grpSpPr>
          <p:sp>
            <p:nvSpPr>
              <p:cNvPr id="205" name="Rectangle 204"/>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06" name="Rectangle 205"/>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19" name="Group 18"/>
            <p:cNvGrpSpPr/>
            <p:nvPr/>
          </p:nvGrpSpPr>
          <p:grpSpPr>
            <a:xfrm>
              <a:off x="3368497" y="1088120"/>
              <a:ext cx="266476" cy="284542"/>
              <a:chOff x="381001" y="1377953"/>
              <a:chExt cx="382084" cy="407988"/>
            </a:xfrm>
          </p:grpSpPr>
          <p:sp>
            <p:nvSpPr>
              <p:cNvPr id="203"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4" name="TextBox 203"/>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sp>
          <p:nvSpPr>
            <p:cNvPr id="20" name="Rectangle 19"/>
            <p:cNvSpPr/>
            <p:nvPr/>
          </p:nvSpPr>
          <p:spPr>
            <a:xfrm>
              <a:off x="3288404"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1" name="Rectangle 20"/>
            <p:cNvSpPr/>
            <p:nvPr/>
          </p:nvSpPr>
          <p:spPr>
            <a:xfrm>
              <a:off x="3288404"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2" name="Group 21"/>
            <p:cNvGrpSpPr/>
            <p:nvPr/>
          </p:nvGrpSpPr>
          <p:grpSpPr>
            <a:xfrm rot="16200000">
              <a:off x="3089645" y="3418032"/>
              <a:ext cx="252719" cy="284542"/>
              <a:chOff x="375830" y="1377952"/>
              <a:chExt cx="362358" cy="407988"/>
            </a:xfrm>
          </p:grpSpPr>
          <p:sp>
            <p:nvSpPr>
              <p:cNvPr id="201"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2" name="TextBox 201"/>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3" name="Rectangle 22"/>
            <p:cNvSpPr/>
            <p:nvPr/>
          </p:nvSpPr>
          <p:spPr>
            <a:xfrm>
              <a:off x="5480800" y="3399461"/>
              <a:ext cx="215180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4" name="Rectangle 23"/>
            <p:cNvSpPr/>
            <p:nvPr/>
          </p:nvSpPr>
          <p:spPr>
            <a:xfrm>
              <a:off x="5480800" y="3714895"/>
              <a:ext cx="2151808" cy="1384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5" name="Group 24"/>
            <p:cNvGrpSpPr/>
            <p:nvPr/>
          </p:nvGrpSpPr>
          <p:grpSpPr>
            <a:xfrm>
              <a:off x="5648336" y="3833452"/>
              <a:ext cx="1816736" cy="1170453"/>
              <a:chOff x="5528113" y="5326361"/>
              <a:chExt cx="2604914" cy="1678246"/>
            </a:xfrm>
          </p:grpSpPr>
          <p:grpSp>
            <p:nvGrpSpPr>
              <p:cNvPr id="189" name="Group 188"/>
              <p:cNvGrpSpPr/>
              <p:nvPr/>
            </p:nvGrpSpPr>
            <p:grpSpPr>
              <a:xfrm>
                <a:off x="5644868" y="5326361"/>
                <a:ext cx="2433221" cy="805142"/>
                <a:chOff x="2486450" y="5440834"/>
                <a:chExt cx="2433221" cy="805142"/>
              </a:xfrm>
            </p:grpSpPr>
            <p:pic>
              <p:nvPicPr>
                <p:cNvPr id="196" name="Picture 195"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96"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8" name="Group 197"/>
                <p:cNvGrpSpPr/>
                <p:nvPr/>
              </p:nvGrpSpPr>
              <p:grpSpPr>
                <a:xfrm>
                  <a:off x="4275644" y="5469867"/>
                  <a:ext cx="644027" cy="776109"/>
                  <a:chOff x="4275644" y="5520916"/>
                  <a:chExt cx="644027" cy="776109"/>
                </a:xfrm>
              </p:grpSpPr>
              <p:pic>
                <p:nvPicPr>
                  <p:cNvPr id="199" name="Picture 198"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90" name="Group 189"/>
              <p:cNvGrpSpPr/>
              <p:nvPr/>
            </p:nvGrpSpPr>
            <p:grpSpPr>
              <a:xfrm>
                <a:off x="5528113" y="6212667"/>
                <a:ext cx="2604914" cy="791940"/>
                <a:chOff x="5528113" y="6459380"/>
                <a:chExt cx="2604914" cy="791940"/>
              </a:xfrm>
            </p:grpSpPr>
            <p:grpSp>
              <p:nvGrpSpPr>
                <p:cNvPr id="191" name="Group 190"/>
                <p:cNvGrpSpPr/>
                <p:nvPr/>
              </p:nvGrpSpPr>
              <p:grpSpPr>
                <a:xfrm>
                  <a:off x="5528113" y="6459380"/>
                  <a:ext cx="2604914" cy="791940"/>
                  <a:chOff x="2384560" y="6459380"/>
                  <a:chExt cx="2604914" cy="791940"/>
                </a:xfrm>
              </p:grpSpPr>
              <p:pic>
                <p:nvPicPr>
                  <p:cNvPr id="193"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92" name="Oval 191"/>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7" name="Group 26"/>
            <p:cNvGrpSpPr/>
            <p:nvPr/>
          </p:nvGrpSpPr>
          <p:grpSpPr>
            <a:xfrm>
              <a:off x="3455940" y="3833452"/>
              <a:ext cx="1816736" cy="1170453"/>
              <a:chOff x="2384560" y="5326361"/>
              <a:chExt cx="2604914" cy="1678246"/>
            </a:xfrm>
          </p:grpSpPr>
          <p:grpSp>
            <p:nvGrpSpPr>
              <p:cNvPr id="177" name="Group 176"/>
              <p:cNvGrpSpPr/>
              <p:nvPr/>
            </p:nvGrpSpPr>
            <p:grpSpPr>
              <a:xfrm>
                <a:off x="2501315" y="5326361"/>
                <a:ext cx="2433221" cy="805142"/>
                <a:chOff x="2486450" y="5440834"/>
                <a:chExt cx="2433221" cy="805142"/>
              </a:xfrm>
            </p:grpSpPr>
            <p:pic>
              <p:nvPicPr>
                <p:cNvPr id="184" name="Picture 183" descr="http://www.jbase.com/new/products/images/java.png"/>
                <p:cNvPicPr>
                  <a:picLocks noChangeAspect="1" noChangeArrowheads="1"/>
                </p:cNvPicPr>
                <p:nvPr/>
              </p:nvPicPr>
              <p:blipFill>
                <a:blip r:embed="rId13"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184" descr="PH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 name="Group 185"/>
                <p:cNvGrpSpPr/>
                <p:nvPr/>
              </p:nvGrpSpPr>
              <p:grpSpPr>
                <a:xfrm>
                  <a:off x="4275644" y="5469867"/>
                  <a:ext cx="644027" cy="776109"/>
                  <a:chOff x="4275644" y="5520916"/>
                  <a:chExt cx="644027" cy="776109"/>
                </a:xfrm>
              </p:grpSpPr>
              <p:pic>
                <p:nvPicPr>
                  <p:cNvPr id="187" name="Picture 186" descr="https://cdn4.iconfinder.com/data/icons/scripting-and-programming-languages/512/Python_logo-256.png"/>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8" name="Group 177"/>
              <p:cNvGrpSpPr/>
              <p:nvPr/>
            </p:nvGrpSpPr>
            <p:grpSpPr>
              <a:xfrm>
                <a:off x="2384560" y="6212667"/>
                <a:ext cx="2604914" cy="791940"/>
                <a:chOff x="2384560" y="6459380"/>
                <a:chExt cx="2604914" cy="791940"/>
              </a:xfrm>
            </p:grpSpPr>
            <p:grpSp>
              <p:nvGrpSpPr>
                <p:cNvPr id="179" name="Group 178"/>
                <p:cNvGrpSpPr/>
                <p:nvPr/>
              </p:nvGrpSpPr>
              <p:grpSpPr>
                <a:xfrm>
                  <a:off x="2384560" y="6459380"/>
                  <a:ext cx="2604914" cy="791940"/>
                  <a:chOff x="2384560" y="6459380"/>
                  <a:chExt cx="2604914" cy="791940"/>
                </a:xfrm>
              </p:grpSpPr>
              <p:pic>
                <p:nvPicPr>
                  <p:cNvPr id="181" name="Picture 2" descr="https://upload.wikimedia.org/wikipedia/de/thumb/5/5b/Microsoft_.NET_Logo.svg/2000px-Microsoft_.NET_Logo.svg.png"/>
                  <p:cNvPicPr>
                    <a:picLocks noChangeAspect="1" noChangeArrowheads="1"/>
                  </p:cNvPicPr>
                  <p:nvPr/>
                </p:nvPicPr>
                <p:blipFill rotWithShape="1">
                  <a:blip r:embed="rId16">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https://cs.fit.edu/code/projects/nothing_works/repository/revisions/4051c2843b17f481374036be0860b870f52be75a/entry/doc/images/logos/nodejs-black.png"/>
                  <p:cNvPicPr>
                    <a:picLocks noChangeAspect="1" noChangeArrowheads="1"/>
                  </p:cNvPicPr>
                  <p:nvPr/>
                </p:nvPicPr>
                <p:blipFill rotWithShape="1">
                  <a:blip r:embed="rId17"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0" name="Oval 179"/>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sp>
          <p:nvSpPr>
            <p:cNvPr id="28" name="Rectangle 27"/>
            <p:cNvSpPr/>
            <p:nvPr/>
          </p:nvSpPr>
          <p:spPr>
            <a:xfrm>
              <a:off x="3288404" y="5141133"/>
              <a:ext cx="4344204"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00BCF2"/>
                  </a:solidFill>
                  <a:latin typeface="Segoe UI"/>
                </a:rPr>
                <a:t>Load Balancer</a:t>
              </a:r>
            </a:p>
          </p:txBody>
        </p:sp>
        <p:grpSp>
          <p:nvGrpSpPr>
            <p:cNvPr id="29" name="Group 28"/>
            <p:cNvGrpSpPr/>
            <p:nvPr/>
          </p:nvGrpSpPr>
          <p:grpSpPr>
            <a:xfrm>
              <a:off x="4084394" y="1731185"/>
              <a:ext cx="593432" cy="501020"/>
              <a:chOff x="2516183" y="2300008"/>
              <a:chExt cx="850888" cy="718383"/>
            </a:xfrm>
          </p:grpSpPr>
          <p:sp>
            <p:nvSpPr>
              <p:cNvPr id="175"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76" name="TextBox 175"/>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sp>
          <p:nvSpPr>
            <p:cNvPr id="30" name="Rectangle 29"/>
            <p:cNvSpPr/>
            <p:nvPr/>
          </p:nvSpPr>
          <p:spPr>
            <a:xfrm>
              <a:off x="5471498" y="1597326"/>
              <a:ext cx="2666991"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1" name="Rectangle 30"/>
            <p:cNvSpPr/>
            <p:nvPr/>
          </p:nvSpPr>
          <p:spPr>
            <a:xfrm>
              <a:off x="5471498" y="1281893"/>
              <a:ext cx="2666991"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Additional services</a:t>
              </a:r>
            </a:p>
          </p:txBody>
        </p:sp>
        <p:grpSp>
          <p:nvGrpSpPr>
            <p:cNvPr id="32" name="Group 31"/>
            <p:cNvGrpSpPr/>
            <p:nvPr/>
          </p:nvGrpSpPr>
          <p:grpSpPr>
            <a:xfrm>
              <a:off x="5666997" y="1762112"/>
              <a:ext cx="2284780" cy="526111"/>
              <a:chOff x="5470663" y="2467156"/>
              <a:chExt cx="3276015" cy="754359"/>
            </a:xfrm>
          </p:grpSpPr>
          <p:grpSp>
            <p:nvGrpSpPr>
              <p:cNvPr id="153" name="Group 152"/>
              <p:cNvGrpSpPr/>
              <p:nvPr/>
            </p:nvGrpSpPr>
            <p:grpSpPr>
              <a:xfrm>
                <a:off x="7870507" y="2473506"/>
                <a:ext cx="876171" cy="748008"/>
                <a:chOff x="8261202" y="2276948"/>
                <a:chExt cx="876171" cy="748008"/>
              </a:xfrm>
            </p:grpSpPr>
            <p:grpSp>
              <p:nvGrpSpPr>
                <p:cNvPr id="166" name="Group 55"/>
                <p:cNvGrpSpPr>
                  <a:grpSpLocks noChangeAspect="1"/>
                </p:cNvGrpSpPr>
                <p:nvPr/>
              </p:nvGrpSpPr>
              <p:grpSpPr bwMode="auto">
                <a:xfrm>
                  <a:off x="8510376" y="2276948"/>
                  <a:ext cx="377825" cy="441325"/>
                  <a:chOff x="5420" y="4235"/>
                  <a:chExt cx="238" cy="278"/>
                </a:xfrm>
                <a:solidFill>
                  <a:schemeClr val="bg1"/>
                </a:solidFill>
              </p:grpSpPr>
              <p:sp>
                <p:nvSpPr>
                  <p:cNvPr id="168"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9"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0"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1"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2"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3"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74"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7" name="TextBox 166"/>
                <p:cNvSpPr txBox="1"/>
                <p:nvPr/>
              </p:nvSpPr>
              <p:spPr>
                <a:xfrm>
                  <a:off x="8261202" y="2745371"/>
                  <a:ext cx="876171" cy="279585"/>
                </a:xfrm>
                <a:prstGeom prst="rect">
                  <a:avLst/>
                </a:prstGeom>
                <a:noFill/>
              </p:spPr>
              <p:txBody>
                <a:bodyPr wrap="none" rtlCol="0">
                  <a:spAutoFit/>
                </a:bodyPr>
                <a:lstStyle/>
                <a:p>
                  <a:pPr algn="ctr" defTabSz="1088430"/>
                  <a:r>
                    <a:rPr lang="en-US" sz="667" dirty="0">
                      <a:solidFill>
                        <a:srgbClr val="FFFFFF"/>
                      </a:solidFill>
                      <a:latin typeface="Segoe UI"/>
                    </a:rPr>
                    <a:t>Service Bus</a:t>
                  </a:r>
                </a:p>
              </p:txBody>
            </p:sp>
          </p:grpSp>
          <p:grpSp>
            <p:nvGrpSpPr>
              <p:cNvPr id="154" name="Group 153"/>
              <p:cNvGrpSpPr/>
              <p:nvPr/>
            </p:nvGrpSpPr>
            <p:grpSpPr>
              <a:xfrm>
                <a:off x="6831216" y="2483031"/>
                <a:ext cx="970408" cy="738482"/>
                <a:chOff x="7011288" y="2286473"/>
                <a:chExt cx="970408" cy="738482"/>
              </a:xfrm>
            </p:grpSpPr>
            <p:grpSp>
              <p:nvGrpSpPr>
                <p:cNvPr id="162" name="Group 39"/>
                <p:cNvGrpSpPr>
                  <a:grpSpLocks noChangeAspect="1"/>
                </p:cNvGrpSpPr>
                <p:nvPr/>
              </p:nvGrpSpPr>
              <p:grpSpPr bwMode="auto">
                <a:xfrm>
                  <a:off x="7178992" y="2286473"/>
                  <a:ext cx="635000" cy="431800"/>
                  <a:chOff x="4588" y="4215"/>
                  <a:chExt cx="400" cy="272"/>
                </a:xfrm>
                <a:solidFill>
                  <a:schemeClr val="bg1"/>
                </a:solidFill>
              </p:grpSpPr>
              <p:sp>
                <p:nvSpPr>
                  <p:cNvPr id="164"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5"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63" name="TextBox 162"/>
                <p:cNvSpPr txBox="1"/>
                <p:nvPr/>
              </p:nvSpPr>
              <p:spPr>
                <a:xfrm>
                  <a:off x="7011288" y="2745371"/>
                  <a:ext cx="970408" cy="279584"/>
                </a:xfrm>
                <a:prstGeom prst="rect">
                  <a:avLst/>
                </a:prstGeom>
                <a:noFill/>
              </p:spPr>
              <p:txBody>
                <a:bodyPr wrap="none" rtlCol="0">
                  <a:spAutoFit/>
                </a:bodyPr>
                <a:lstStyle/>
                <a:p>
                  <a:pPr algn="ctr" defTabSz="1088430"/>
                  <a:r>
                    <a:rPr lang="en-US" sz="667" dirty="0">
                      <a:solidFill>
                        <a:srgbClr val="FFFFFF"/>
                      </a:solidFill>
                      <a:latin typeface="Segoe UI"/>
                    </a:rPr>
                    <a:t>Azure Search</a:t>
                  </a:r>
                </a:p>
              </p:txBody>
            </p:sp>
          </p:grpSp>
          <p:grpSp>
            <p:nvGrpSpPr>
              <p:cNvPr id="155" name="Group 154"/>
              <p:cNvGrpSpPr/>
              <p:nvPr/>
            </p:nvGrpSpPr>
            <p:grpSpPr>
              <a:xfrm>
                <a:off x="5470663" y="2467156"/>
                <a:ext cx="1248522" cy="754359"/>
                <a:chOff x="5470663" y="2270598"/>
                <a:chExt cx="1248522" cy="754359"/>
              </a:xfrm>
            </p:grpSpPr>
            <p:grpSp>
              <p:nvGrpSpPr>
                <p:cNvPr id="156" name="Group 46"/>
                <p:cNvGrpSpPr>
                  <a:grpSpLocks noChangeAspect="1"/>
                </p:cNvGrpSpPr>
                <p:nvPr/>
              </p:nvGrpSpPr>
              <p:grpSpPr bwMode="auto">
                <a:xfrm>
                  <a:off x="5845687" y="2270598"/>
                  <a:ext cx="498475" cy="447675"/>
                  <a:chOff x="3946" y="4222"/>
                  <a:chExt cx="314" cy="282"/>
                </a:xfrm>
                <a:solidFill>
                  <a:schemeClr val="bg1"/>
                </a:solidFill>
              </p:grpSpPr>
              <p:sp>
                <p:nvSpPr>
                  <p:cNvPr id="158"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59"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0"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61"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57" name="TextBox 156"/>
                <p:cNvSpPr txBox="1"/>
                <p:nvPr/>
              </p:nvSpPr>
              <p:spPr>
                <a:xfrm>
                  <a:off x="5470663" y="2745372"/>
                  <a:ext cx="1248522" cy="279585"/>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grpSp>
          <p:nvGrpSpPr>
            <p:cNvPr id="33" name="Group 32"/>
            <p:cNvGrpSpPr/>
            <p:nvPr/>
          </p:nvGrpSpPr>
          <p:grpSpPr>
            <a:xfrm>
              <a:off x="5603969" y="2532094"/>
              <a:ext cx="2402048" cy="567686"/>
              <a:chOff x="5485539" y="3487405"/>
              <a:chExt cx="3444161" cy="813973"/>
            </a:xfrm>
          </p:grpSpPr>
          <p:grpSp>
            <p:nvGrpSpPr>
              <p:cNvPr id="141" name="Group 140"/>
              <p:cNvGrpSpPr/>
              <p:nvPr/>
            </p:nvGrpSpPr>
            <p:grpSpPr>
              <a:xfrm>
                <a:off x="8320913" y="3487405"/>
                <a:ext cx="608787" cy="813973"/>
                <a:chOff x="9619436" y="6672797"/>
                <a:chExt cx="608787" cy="813973"/>
              </a:xfrm>
            </p:grpSpPr>
            <p:sp>
              <p:nvSpPr>
                <p:cNvPr id="151" name="TextBox 150"/>
                <p:cNvSpPr txBox="1"/>
                <p:nvPr/>
              </p:nvSpPr>
              <p:spPr>
                <a:xfrm>
                  <a:off x="9692034" y="7207185"/>
                  <a:ext cx="517612" cy="279585"/>
                </a:xfrm>
                <a:prstGeom prst="rect">
                  <a:avLst/>
                </a:prstGeom>
                <a:noFill/>
              </p:spPr>
              <p:txBody>
                <a:bodyPr wrap="none" rtlCol="0">
                  <a:spAutoFit/>
                </a:bodyPr>
                <a:lstStyle/>
                <a:p>
                  <a:pPr defTabSz="1088430"/>
                  <a:r>
                    <a:rPr lang="en-US" sz="667" dirty="0">
                      <a:solidFill>
                        <a:srgbClr val="FFFFFF"/>
                      </a:solidFill>
                      <a:latin typeface="Segoe UI"/>
                    </a:rPr>
                    <a:t>CDN</a:t>
                  </a:r>
                </a:p>
              </p:txBody>
            </p:sp>
            <p:pic>
              <p:nvPicPr>
                <p:cNvPr id="152" name="Picture 151"/>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142" name="Group 141"/>
              <p:cNvGrpSpPr/>
              <p:nvPr/>
            </p:nvGrpSpPr>
            <p:grpSpPr>
              <a:xfrm>
                <a:off x="5485539" y="3527933"/>
                <a:ext cx="699190" cy="768669"/>
                <a:chOff x="5791224" y="3354836"/>
                <a:chExt cx="699190" cy="768669"/>
              </a:xfrm>
            </p:grpSpPr>
            <p:sp>
              <p:nvSpPr>
                <p:cNvPr id="149" name="TextBox 148"/>
                <p:cNvSpPr txBox="1"/>
                <p:nvPr/>
              </p:nvSpPr>
              <p:spPr>
                <a:xfrm>
                  <a:off x="5791224" y="3843920"/>
                  <a:ext cx="699190" cy="279585"/>
                </a:xfrm>
                <a:prstGeom prst="rect">
                  <a:avLst/>
                </a:prstGeom>
                <a:noFill/>
              </p:spPr>
              <p:txBody>
                <a:bodyPr wrap="none" rtlCol="0">
                  <a:spAutoFit/>
                </a:bodyPr>
                <a:lstStyle/>
                <a:p>
                  <a:pPr defTabSz="1088430"/>
                  <a:r>
                    <a:rPr lang="en-US" sz="667" dirty="0">
                      <a:solidFill>
                        <a:srgbClr val="FFFFFF"/>
                      </a:solidFill>
                      <a:latin typeface="Segoe UI"/>
                    </a:rPr>
                    <a:t>API App</a:t>
                  </a:r>
                </a:p>
              </p:txBody>
            </p:sp>
            <p:pic>
              <p:nvPicPr>
                <p:cNvPr id="150" name="Picture 149"/>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143" name="Group 142"/>
              <p:cNvGrpSpPr/>
              <p:nvPr/>
            </p:nvGrpSpPr>
            <p:grpSpPr>
              <a:xfrm>
                <a:off x="6304134" y="3502916"/>
                <a:ext cx="802621" cy="793688"/>
                <a:chOff x="7455593" y="3310736"/>
                <a:chExt cx="802621" cy="793688"/>
              </a:xfrm>
            </p:grpSpPr>
            <p:sp>
              <p:nvSpPr>
                <p:cNvPr id="147" name="TextBox 146"/>
                <p:cNvSpPr txBox="1"/>
                <p:nvPr/>
              </p:nvSpPr>
              <p:spPr>
                <a:xfrm>
                  <a:off x="7455593" y="3824839"/>
                  <a:ext cx="802621" cy="279585"/>
                </a:xfrm>
                <a:prstGeom prst="rect">
                  <a:avLst/>
                </a:prstGeom>
                <a:noFill/>
              </p:spPr>
              <p:txBody>
                <a:bodyPr wrap="none" rtlCol="0">
                  <a:spAutoFit/>
                </a:bodyPr>
                <a:lstStyle/>
                <a:p>
                  <a:pPr defTabSz="1088430"/>
                  <a:r>
                    <a:rPr lang="en-US" sz="667" dirty="0">
                      <a:solidFill>
                        <a:srgbClr val="FFFFFF"/>
                      </a:solidFill>
                      <a:latin typeface="Segoe UI"/>
                    </a:rPr>
                    <a:t>HDInsight</a:t>
                  </a:r>
                </a:p>
              </p:txBody>
            </p:sp>
            <p:pic>
              <p:nvPicPr>
                <p:cNvPr id="148" name="Picture 147"/>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144" name="Group 143"/>
              <p:cNvGrpSpPr/>
              <p:nvPr/>
            </p:nvGrpSpPr>
            <p:grpSpPr>
              <a:xfrm>
                <a:off x="7177483" y="3588233"/>
                <a:ext cx="1076137" cy="708371"/>
                <a:chOff x="8594361" y="3354836"/>
                <a:chExt cx="1076137" cy="708371"/>
              </a:xfrm>
            </p:grpSpPr>
            <p:sp>
              <p:nvSpPr>
                <p:cNvPr id="145" name="TextBox 144"/>
                <p:cNvSpPr txBox="1"/>
                <p:nvPr/>
              </p:nvSpPr>
              <p:spPr>
                <a:xfrm>
                  <a:off x="8594361" y="3783622"/>
                  <a:ext cx="1076137" cy="279585"/>
                </a:xfrm>
                <a:prstGeom prst="rect">
                  <a:avLst/>
                </a:prstGeom>
                <a:noFill/>
              </p:spPr>
              <p:txBody>
                <a:bodyPr wrap="none" rtlCol="0">
                  <a:spAutoFit/>
                </a:bodyPr>
                <a:lstStyle/>
                <a:p>
                  <a:pPr defTabSz="1088430"/>
                  <a:r>
                    <a:rPr lang="en-US" sz="667" dirty="0">
                      <a:solidFill>
                        <a:srgbClr val="FFFFFF"/>
                      </a:solidFill>
                      <a:latin typeface="Segoe UI"/>
                    </a:rPr>
                    <a:t>Storage Queue</a:t>
                  </a:r>
                </a:p>
              </p:txBody>
            </p:sp>
            <p:pic>
              <p:nvPicPr>
                <p:cNvPr id="146" name="Picture 145"/>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sp>
          <p:nvSpPr>
            <p:cNvPr id="34" name="Rectangle 33"/>
            <p:cNvSpPr/>
            <p:nvPr/>
          </p:nvSpPr>
          <p:spPr>
            <a:xfrm>
              <a:off x="7673198" y="3715641"/>
              <a:ext cx="2600498" cy="2587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35" name="Rectangle 34"/>
            <p:cNvSpPr/>
            <p:nvPr/>
          </p:nvSpPr>
          <p:spPr>
            <a:xfrm>
              <a:off x="7673198" y="3399546"/>
              <a:ext cx="260049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Data store</a:t>
              </a:r>
            </a:p>
          </p:txBody>
        </p:sp>
        <p:cxnSp>
          <p:nvCxnSpPr>
            <p:cNvPr id="36" name="Straight Connector 35"/>
            <p:cNvCxnSpPr/>
            <p:nvPr/>
          </p:nvCxnSpPr>
          <p:spPr>
            <a:xfrm>
              <a:off x="7784895" y="3941830"/>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5062" y="3765606"/>
              <a:ext cx="1122434" cy="194990"/>
            </a:xfrm>
            <a:prstGeom prst="rect">
              <a:avLst/>
            </a:prstGeom>
            <a:noFill/>
          </p:spPr>
          <p:txBody>
            <a:bodyPr wrap="square" rtlCol="0">
              <a:spAutoFit/>
            </a:bodyPr>
            <a:lstStyle/>
            <a:p>
              <a:pPr defTabSz="1088430"/>
              <a:r>
                <a:rPr lang="en-US" sz="667" dirty="0">
                  <a:solidFill>
                    <a:srgbClr val="FFFFFF"/>
                  </a:solidFill>
                  <a:latin typeface="Segoe UI"/>
                </a:rPr>
                <a:t>Software as a Service</a:t>
              </a:r>
            </a:p>
          </p:txBody>
        </p:sp>
        <p:sp>
          <p:nvSpPr>
            <p:cNvPr id="38" name="TextBox 37"/>
            <p:cNvSpPr txBox="1"/>
            <p:nvPr/>
          </p:nvSpPr>
          <p:spPr>
            <a:xfrm>
              <a:off x="7744817" y="4750028"/>
              <a:ext cx="1122434" cy="194990"/>
            </a:xfrm>
            <a:prstGeom prst="rect">
              <a:avLst/>
            </a:prstGeom>
            <a:noFill/>
          </p:spPr>
          <p:txBody>
            <a:bodyPr wrap="square" rtlCol="0">
              <a:spAutoFit/>
            </a:bodyPr>
            <a:lstStyle/>
            <a:p>
              <a:pPr defTabSz="1088430"/>
              <a:r>
                <a:rPr lang="en-US" sz="667" dirty="0">
                  <a:solidFill>
                    <a:srgbClr val="FFFFFF"/>
                  </a:solidFill>
                  <a:latin typeface="Segoe UI"/>
                </a:rPr>
                <a:t>Cloud</a:t>
              </a:r>
            </a:p>
          </p:txBody>
        </p:sp>
        <p:grpSp>
          <p:nvGrpSpPr>
            <p:cNvPr id="39" name="Group 38"/>
            <p:cNvGrpSpPr/>
            <p:nvPr/>
          </p:nvGrpSpPr>
          <p:grpSpPr>
            <a:xfrm>
              <a:off x="9547107" y="4054803"/>
              <a:ext cx="548548" cy="590383"/>
              <a:chOff x="4565727" y="2600484"/>
              <a:chExt cx="663393" cy="713985"/>
            </a:xfrm>
          </p:grpSpPr>
          <p:pic>
            <p:nvPicPr>
              <p:cNvPr id="139" name="Picture 12" descr="http://www.nzcrmguy.com/wp-content/uploads/sites/11/2014/10/logo-crm.png"/>
              <p:cNvPicPr>
                <a:picLocks noChangeAspect="1" noChangeArrowheads="1"/>
              </p:cNvPicPr>
              <p:nvPr/>
            </p:nvPicPr>
            <p:blipFill rotWithShape="1">
              <a:blip r:embed="rId2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p:cNvSpPr txBox="1"/>
              <p:nvPr/>
            </p:nvSpPr>
            <p:spPr>
              <a:xfrm>
                <a:off x="4565727"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Dynamics</a:t>
                </a:r>
              </a:p>
            </p:txBody>
          </p:sp>
        </p:grpSp>
        <p:grpSp>
          <p:nvGrpSpPr>
            <p:cNvPr id="40" name="Group 39"/>
            <p:cNvGrpSpPr/>
            <p:nvPr/>
          </p:nvGrpSpPr>
          <p:grpSpPr>
            <a:xfrm>
              <a:off x="7822378" y="4045092"/>
              <a:ext cx="567784" cy="600090"/>
              <a:chOff x="2674461" y="2588742"/>
              <a:chExt cx="686655" cy="725726"/>
            </a:xfrm>
          </p:grpSpPr>
          <p:sp>
            <p:nvSpPr>
              <p:cNvPr id="132" name="TextBox 131"/>
              <p:cNvSpPr txBox="1"/>
              <p:nvPr/>
            </p:nvSpPr>
            <p:spPr>
              <a:xfrm>
                <a:off x="2674461" y="3078655"/>
                <a:ext cx="686655" cy="235813"/>
              </a:xfrm>
              <a:prstGeom prst="rect">
                <a:avLst/>
              </a:prstGeom>
              <a:noFill/>
            </p:spPr>
            <p:txBody>
              <a:bodyPr wrap="none" rtlCol="0">
                <a:spAutoFit/>
              </a:bodyPr>
              <a:lstStyle/>
              <a:p>
                <a:pPr algn="ctr" defTabSz="1088430"/>
                <a:r>
                  <a:rPr lang="en-US" sz="667" dirty="0">
                    <a:solidFill>
                      <a:srgbClr val="FFFFFF"/>
                    </a:solidFill>
                    <a:latin typeface="Segoe UI"/>
                  </a:rPr>
                  <a:t>Salesforce</a:t>
                </a:r>
              </a:p>
            </p:txBody>
          </p:sp>
          <p:grpSp>
            <p:nvGrpSpPr>
              <p:cNvPr id="133" name="Group 66"/>
              <p:cNvGrpSpPr>
                <a:grpSpLocks noChangeAspect="1"/>
              </p:cNvGrpSpPr>
              <p:nvPr/>
            </p:nvGrpSpPr>
            <p:grpSpPr bwMode="auto">
              <a:xfrm>
                <a:off x="2675201" y="2588742"/>
                <a:ext cx="685174" cy="480684"/>
                <a:chOff x="2893" y="1108"/>
                <a:chExt cx="3421" cy="2400"/>
              </a:xfrm>
              <a:solidFill>
                <a:schemeClr val="bg1"/>
              </a:solidFill>
            </p:grpSpPr>
            <p:sp>
              <p:nvSpPr>
                <p:cNvPr id="134"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5"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6"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7"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38"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grpSp>
          <p:nvGrpSpPr>
            <p:cNvPr id="41" name="Group 40"/>
            <p:cNvGrpSpPr/>
            <p:nvPr/>
          </p:nvGrpSpPr>
          <p:grpSpPr>
            <a:xfrm>
              <a:off x="8703965" y="4056599"/>
              <a:ext cx="548548" cy="588587"/>
              <a:chOff x="3622332" y="2602656"/>
              <a:chExt cx="663393" cy="711813"/>
            </a:xfrm>
          </p:grpSpPr>
          <p:sp>
            <p:nvSpPr>
              <p:cNvPr id="130" name="TextBox 129"/>
              <p:cNvSpPr txBox="1"/>
              <p:nvPr/>
            </p:nvSpPr>
            <p:spPr>
              <a:xfrm>
                <a:off x="3622332" y="3078656"/>
                <a:ext cx="663393" cy="235813"/>
              </a:xfrm>
              <a:prstGeom prst="rect">
                <a:avLst/>
              </a:prstGeom>
              <a:noFill/>
            </p:spPr>
            <p:txBody>
              <a:bodyPr wrap="none" rtlCol="0">
                <a:spAutoFit/>
              </a:bodyPr>
              <a:lstStyle/>
              <a:p>
                <a:pPr algn="ctr" defTabSz="1088430"/>
                <a:r>
                  <a:rPr lang="en-US" sz="667" dirty="0">
                    <a:solidFill>
                      <a:srgbClr val="FFFFFF"/>
                    </a:solidFill>
                    <a:latin typeface="Segoe UI"/>
                  </a:rPr>
                  <a:t>Office365</a:t>
                </a:r>
              </a:p>
            </p:txBody>
          </p:sp>
          <p:sp>
            <p:nvSpPr>
              <p:cNvPr id="131"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grpSp>
          <p:nvGrpSpPr>
            <p:cNvPr id="42" name="Group 41"/>
            <p:cNvGrpSpPr/>
            <p:nvPr/>
          </p:nvGrpSpPr>
          <p:grpSpPr>
            <a:xfrm>
              <a:off x="8073967" y="5627535"/>
              <a:ext cx="1791258" cy="596336"/>
              <a:chOff x="9092955" y="7862328"/>
              <a:chExt cx="2568384" cy="855051"/>
            </a:xfrm>
          </p:grpSpPr>
          <p:grpSp>
            <p:nvGrpSpPr>
              <p:cNvPr id="124" name="Group 123"/>
              <p:cNvGrpSpPr/>
              <p:nvPr/>
            </p:nvGrpSpPr>
            <p:grpSpPr>
              <a:xfrm>
                <a:off x="9092955" y="7910610"/>
                <a:ext cx="984198" cy="806766"/>
                <a:chOff x="11241066" y="7040820"/>
                <a:chExt cx="830112" cy="680459"/>
              </a:xfrm>
            </p:grpSpPr>
            <p:sp>
              <p:nvSpPr>
                <p:cNvPr id="128"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29" name="TextBox 128"/>
                <p:cNvSpPr txBox="1"/>
                <p:nvPr/>
              </p:nvSpPr>
              <p:spPr>
                <a:xfrm>
                  <a:off x="11241066" y="7485466"/>
                  <a:ext cx="830112" cy="235813"/>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25" name="Group 124"/>
              <p:cNvGrpSpPr/>
              <p:nvPr/>
            </p:nvGrpSpPr>
            <p:grpSpPr>
              <a:xfrm>
                <a:off x="10251926" y="7862328"/>
                <a:ext cx="1409413" cy="855051"/>
                <a:chOff x="12249853" y="6918098"/>
                <a:chExt cx="1188756" cy="721184"/>
              </a:xfrm>
            </p:grpSpPr>
            <p:pic>
              <p:nvPicPr>
                <p:cNvPr id="126" name="Picture 12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127" name="TextBox 126"/>
                <p:cNvSpPr txBox="1"/>
                <p:nvPr/>
              </p:nvSpPr>
              <p:spPr>
                <a:xfrm>
                  <a:off x="12249853" y="7403469"/>
                  <a:ext cx="1188756" cy="235813"/>
                </a:xfrm>
                <a:prstGeom prst="rect">
                  <a:avLst/>
                </a:prstGeom>
                <a:noFill/>
              </p:spPr>
              <p:txBody>
                <a:bodyPr wrap="none" rtlCol="0">
                  <a:spAutoFit/>
                </a:bodyPr>
                <a:lstStyle/>
                <a:p>
                  <a:pPr algn="ctr" defTabSz="1088430"/>
                  <a:r>
                    <a:rPr lang="en-US" sz="667" dirty="0">
                      <a:solidFill>
                        <a:srgbClr val="FFFFFF"/>
                      </a:solidFill>
                      <a:latin typeface="Segoe UI"/>
                    </a:rPr>
                    <a:t>SQL Data Warehouse</a:t>
                  </a:r>
                </a:p>
              </p:txBody>
            </p:sp>
          </p:grpSp>
        </p:grpSp>
        <p:grpSp>
          <p:nvGrpSpPr>
            <p:cNvPr id="43" name="Group 42"/>
            <p:cNvGrpSpPr/>
            <p:nvPr/>
          </p:nvGrpSpPr>
          <p:grpSpPr>
            <a:xfrm>
              <a:off x="7741714" y="5016707"/>
              <a:ext cx="567784" cy="582686"/>
              <a:chOff x="8613509" y="6986502"/>
              <a:chExt cx="814113" cy="835480"/>
            </a:xfrm>
          </p:grpSpPr>
          <p:pic>
            <p:nvPicPr>
              <p:cNvPr id="122" name="Picture 14" descr="https://media.mongodb.org/ico/icon-leaf.png"/>
              <p:cNvPicPr>
                <a:picLocks noChangeAspect="1" noChangeArrowheads="1"/>
              </p:cNvPicPr>
              <p:nvPr/>
            </p:nvPicPr>
            <p:blipFill>
              <a:blip r:embed="rId2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8613509" y="7542397"/>
                <a:ext cx="814113" cy="279585"/>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44" name="Group 43"/>
            <p:cNvGrpSpPr/>
            <p:nvPr/>
          </p:nvGrpSpPr>
          <p:grpSpPr>
            <a:xfrm>
              <a:off x="8713424" y="5016707"/>
              <a:ext cx="425117" cy="582686"/>
              <a:chOff x="9740137" y="6986502"/>
              <a:chExt cx="609551" cy="835480"/>
            </a:xfrm>
          </p:grpSpPr>
          <p:pic>
            <p:nvPicPr>
              <p:cNvPr id="118" name="Picture 117"/>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121" name="TextBox 120"/>
              <p:cNvSpPr txBox="1"/>
              <p:nvPr/>
            </p:nvSpPr>
            <p:spPr>
              <a:xfrm>
                <a:off x="9740137" y="7542397"/>
                <a:ext cx="609551" cy="279585"/>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grpSp>
          <p:nvGrpSpPr>
            <p:cNvPr id="45" name="Group 44"/>
            <p:cNvGrpSpPr/>
            <p:nvPr/>
          </p:nvGrpSpPr>
          <p:grpSpPr>
            <a:xfrm>
              <a:off x="9542618" y="5016707"/>
              <a:ext cx="574196" cy="582686"/>
              <a:chOff x="10733070" y="6986502"/>
              <a:chExt cx="823307" cy="835480"/>
            </a:xfrm>
          </p:grpSpPr>
          <p:pic>
            <p:nvPicPr>
              <p:cNvPr id="116" name="Picture 115"/>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117" name="TextBox 116"/>
              <p:cNvSpPr txBox="1"/>
              <p:nvPr/>
            </p:nvSpPr>
            <p:spPr>
              <a:xfrm>
                <a:off x="10733070" y="7542397"/>
                <a:ext cx="823307" cy="279585"/>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cxnSp>
          <p:nvCxnSpPr>
            <p:cNvPr id="46" name="Straight Connector 45"/>
            <p:cNvCxnSpPr/>
            <p:nvPr/>
          </p:nvCxnSpPr>
          <p:spPr>
            <a:xfrm>
              <a:off x="7784895" y="4933175"/>
              <a:ext cx="23595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3868" y="1597326"/>
              <a:ext cx="2089828" cy="1764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48" name="Rectangle 47"/>
            <p:cNvSpPr/>
            <p:nvPr/>
          </p:nvSpPr>
          <p:spPr>
            <a:xfrm>
              <a:off x="8183868" y="1281893"/>
              <a:ext cx="2089828" cy="318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Analysis &amp; BI</a:t>
              </a:r>
            </a:p>
          </p:txBody>
        </p:sp>
        <p:grpSp>
          <p:nvGrpSpPr>
            <p:cNvPr id="49" name="Group 16"/>
            <p:cNvGrpSpPr>
              <a:grpSpLocks noChangeAspect="1"/>
            </p:cNvGrpSpPr>
            <p:nvPr/>
          </p:nvGrpSpPr>
          <p:grpSpPr bwMode="auto">
            <a:xfrm>
              <a:off x="8380381" y="3061493"/>
              <a:ext cx="759500" cy="149263"/>
              <a:chOff x="6612" y="3929"/>
              <a:chExt cx="1786" cy="351"/>
            </a:xfrm>
          </p:grpSpPr>
          <p:sp>
            <p:nvSpPr>
              <p:cNvPr id="88"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9"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0"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1"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4"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6"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7"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8"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9"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0"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2"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3"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4"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5"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6"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7"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8"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9"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0"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1"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2"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3"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87" name="TextBox 86"/>
            <p:cNvSpPr txBox="1"/>
            <p:nvPr/>
          </p:nvSpPr>
          <p:spPr>
            <a:xfrm>
              <a:off x="8496065" y="2733526"/>
              <a:ext cx="492443" cy="194990"/>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51" name="Group 50"/>
            <p:cNvGrpSpPr/>
            <p:nvPr/>
          </p:nvGrpSpPr>
          <p:grpSpPr>
            <a:xfrm>
              <a:off x="8331970" y="1751524"/>
              <a:ext cx="856325" cy="531922"/>
              <a:chOff x="9168020" y="2424444"/>
              <a:chExt cx="1227836" cy="762692"/>
            </a:xfrm>
          </p:grpSpPr>
          <p:pic>
            <p:nvPicPr>
              <p:cNvPr id="84" name="Picture 83"/>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85" name="TextBox 84"/>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52" name="Group 51"/>
            <p:cNvGrpSpPr/>
            <p:nvPr/>
          </p:nvGrpSpPr>
          <p:grpSpPr>
            <a:xfrm>
              <a:off x="9199978" y="1712542"/>
              <a:ext cx="809837" cy="1504890"/>
              <a:chOff x="10620605" y="2273276"/>
              <a:chExt cx="1161179" cy="2157776"/>
            </a:xfrm>
          </p:grpSpPr>
          <p:grpSp>
            <p:nvGrpSpPr>
              <p:cNvPr id="68" name="Group 4"/>
              <p:cNvGrpSpPr>
                <a:grpSpLocks noChangeAspect="1"/>
              </p:cNvGrpSpPr>
              <p:nvPr/>
            </p:nvGrpSpPr>
            <p:grpSpPr bwMode="auto">
              <a:xfrm>
                <a:off x="10822055" y="4197890"/>
                <a:ext cx="758278" cy="233162"/>
                <a:chOff x="8512" y="2383"/>
                <a:chExt cx="1509" cy="464"/>
              </a:xfrm>
            </p:grpSpPr>
            <p:sp>
              <p:nvSpPr>
                <p:cNvPr id="75"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6"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7"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8"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9"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0"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1"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2"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83"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69" name="Group 68"/>
              <p:cNvGrpSpPr/>
              <p:nvPr/>
            </p:nvGrpSpPr>
            <p:grpSpPr>
              <a:xfrm>
                <a:off x="10620605" y="2273276"/>
                <a:ext cx="1161179" cy="818586"/>
                <a:chOff x="10603430" y="2368550"/>
                <a:chExt cx="1161179" cy="818586"/>
              </a:xfrm>
            </p:grpSpPr>
            <p:pic>
              <p:nvPicPr>
                <p:cNvPr id="73" name="Picture 72"/>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74" name="TextBox 73"/>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70" name="Group 69"/>
              <p:cNvGrpSpPr/>
              <p:nvPr/>
            </p:nvGrpSpPr>
            <p:grpSpPr>
              <a:xfrm>
                <a:off x="10803331" y="3281088"/>
                <a:ext cx="795725" cy="727576"/>
                <a:chOff x="10741691" y="3297908"/>
                <a:chExt cx="795725" cy="727576"/>
              </a:xfrm>
            </p:grpSpPr>
            <p:sp>
              <p:nvSpPr>
                <p:cNvPr id="71"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2" name="TextBox 71"/>
                <p:cNvSpPr txBox="1"/>
                <p:nvPr/>
              </p:nvSpPr>
              <p:spPr>
                <a:xfrm>
                  <a:off x="10741691" y="3745899"/>
                  <a:ext cx="795725" cy="279585"/>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53" name="Group 52"/>
            <p:cNvGrpSpPr/>
            <p:nvPr/>
          </p:nvGrpSpPr>
          <p:grpSpPr>
            <a:xfrm rot="16200000">
              <a:off x="5288421" y="3418425"/>
              <a:ext cx="252719" cy="284542"/>
              <a:chOff x="375830" y="1377952"/>
              <a:chExt cx="362358" cy="407988"/>
            </a:xfrm>
          </p:grpSpPr>
          <p:sp>
            <p:nvSpPr>
              <p:cNvPr id="6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TextBox 66"/>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nvGrpSpPr>
            <p:cNvPr id="54" name="Group 53"/>
            <p:cNvGrpSpPr/>
            <p:nvPr/>
          </p:nvGrpSpPr>
          <p:grpSpPr>
            <a:xfrm rot="16200000">
              <a:off x="7493892" y="3418425"/>
              <a:ext cx="252719" cy="284542"/>
              <a:chOff x="375830" y="1377952"/>
              <a:chExt cx="362358" cy="407988"/>
            </a:xfrm>
          </p:grpSpPr>
          <p:sp>
            <p:nvSpPr>
              <p:cNvPr id="6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TextBox 64"/>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5</a:t>
                </a:r>
              </a:p>
            </p:txBody>
          </p:sp>
        </p:grpSp>
        <p:grpSp>
          <p:nvGrpSpPr>
            <p:cNvPr id="55" name="Group 54"/>
            <p:cNvGrpSpPr/>
            <p:nvPr/>
          </p:nvGrpSpPr>
          <p:grpSpPr>
            <a:xfrm>
              <a:off x="5554039" y="1088120"/>
              <a:ext cx="266476" cy="284542"/>
              <a:chOff x="381001" y="1377953"/>
              <a:chExt cx="382084" cy="407988"/>
            </a:xfrm>
          </p:grpSpPr>
          <p:sp>
            <p:nvSpPr>
              <p:cNvPr id="62" name="Freeform 32"/>
              <p:cNvSpPr>
                <a:spLocks/>
              </p:cNvSpPr>
              <p:nvPr/>
            </p:nvSpPr>
            <p:spPr bwMode="auto">
              <a:xfrm rot="5400000">
                <a:off x="355601"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TextBox 62"/>
              <p:cNvSpPr txBox="1"/>
              <p:nvPr/>
            </p:nvSpPr>
            <p:spPr>
              <a:xfrm>
                <a:off x="399469" y="1382723"/>
                <a:ext cx="363616" cy="353042"/>
              </a:xfrm>
              <a:prstGeom prst="rect">
                <a:avLst/>
              </a:prstGeom>
              <a:noFill/>
            </p:spPr>
            <p:txBody>
              <a:bodyPr wrap="none" rtlCol="0">
                <a:spAutoFit/>
              </a:bodyPr>
              <a:lstStyle/>
              <a:p>
                <a:pPr defTabSz="1088473"/>
                <a:r>
                  <a:rPr lang="en-US" sz="1000" dirty="0">
                    <a:solidFill>
                      <a:srgbClr val="FFFFFF"/>
                    </a:solidFill>
                    <a:latin typeface="Segoe UI"/>
                  </a:rPr>
                  <a:t>7</a:t>
                </a:r>
              </a:p>
            </p:txBody>
          </p:sp>
        </p:grpSp>
        <p:grpSp>
          <p:nvGrpSpPr>
            <p:cNvPr id="56" name="Group 55"/>
            <p:cNvGrpSpPr/>
            <p:nvPr/>
          </p:nvGrpSpPr>
          <p:grpSpPr>
            <a:xfrm rot="16200000">
              <a:off x="8256018" y="1693371"/>
              <a:ext cx="252719" cy="284542"/>
              <a:chOff x="375830" y="1377952"/>
              <a:chExt cx="362358" cy="407988"/>
            </a:xfrm>
          </p:grpSpPr>
          <p:sp>
            <p:nvSpPr>
              <p:cNvPr id="60"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TextBox 60"/>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8</a:t>
                </a:r>
              </a:p>
            </p:txBody>
          </p:sp>
        </p:grpSp>
        <p:grpSp>
          <p:nvGrpSpPr>
            <p:cNvPr id="57" name="Group 56"/>
            <p:cNvGrpSpPr/>
            <p:nvPr/>
          </p:nvGrpSpPr>
          <p:grpSpPr>
            <a:xfrm rot="16200000">
              <a:off x="8256018" y="2310853"/>
              <a:ext cx="252719" cy="284542"/>
              <a:chOff x="375830" y="1377952"/>
              <a:chExt cx="362358" cy="407988"/>
            </a:xfrm>
          </p:grpSpPr>
          <p:sp>
            <p:nvSpPr>
              <p:cNvPr id="5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TextBox 58"/>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9</a:t>
                </a:r>
              </a:p>
            </p:txBody>
          </p:sp>
        </p:grpSp>
        <p:grpSp>
          <p:nvGrpSpPr>
            <p:cNvPr id="240" name="Group 4"/>
            <p:cNvGrpSpPr>
              <a:grpSpLocks noChangeAspect="1"/>
            </p:cNvGrpSpPr>
            <p:nvPr/>
          </p:nvGrpSpPr>
          <p:grpSpPr bwMode="auto">
            <a:xfrm>
              <a:off x="8591803" y="2415417"/>
              <a:ext cx="300965" cy="318586"/>
              <a:chOff x="3" y="-13"/>
              <a:chExt cx="1281" cy="1356"/>
            </a:xfrm>
          </p:grpSpPr>
          <p:sp>
            <p:nvSpPr>
              <p:cNvPr id="241" name="Freeform 240"/>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2" name="Freeform 241"/>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3"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756867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authentication</a:t>
            </a:r>
          </a:p>
        </p:txBody>
      </p:sp>
      <p:sp>
        <p:nvSpPr>
          <p:cNvPr id="54" name="TextBox 53"/>
          <p:cNvSpPr txBox="1"/>
          <p:nvPr/>
        </p:nvSpPr>
        <p:spPr>
          <a:xfrm>
            <a:off x="3974937"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Users with any device type send web app request</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DNS query is answered by the closest available DNS server. Azure DNS is responsible for translating (or resolving) the website or service name to its IP address</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AD supports popular authentication protocols, such as OAuth 2.0, OpenID Connect, SAML 2.0, and more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Azure Websites authentication/authorization allows you to quickly and easily restrict access to your websites by leveraging Azure AD</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Authenticate with social identity providers, including Microsoft, Google, Twitter, and Facebook</a:t>
            </a:r>
          </a:p>
        </p:txBody>
      </p:sp>
      <p:grpSp>
        <p:nvGrpSpPr>
          <p:cNvPr id="2" name="Group 1"/>
          <p:cNvGrpSpPr/>
          <p:nvPr/>
        </p:nvGrpSpPr>
        <p:grpSpPr>
          <a:xfrm>
            <a:off x="580750" y="1186092"/>
            <a:ext cx="3161290" cy="5214979"/>
            <a:chOff x="-10921362" y="1423310"/>
            <a:chExt cx="3793548" cy="6257975"/>
          </a:xfrm>
        </p:grpSpPr>
        <p:sp>
          <p:nvSpPr>
            <p:cNvPr id="58" name="Rectangle 57"/>
            <p:cNvSpPr/>
            <p:nvPr/>
          </p:nvSpPr>
          <p:spPr>
            <a:xfrm>
              <a:off x="-10921362" y="2044071"/>
              <a:ext cx="1170866" cy="5637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endParaRPr lang="en-US" sz="1167" dirty="0">
                <a:solidFill>
                  <a:srgbClr val="FFFFFF"/>
                </a:solidFill>
                <a:latin typeface="Segoe UI"/>
              </a:endParaRPr>
            </a:p>
          </p:txBody>
        </p:sp>
        <p:sp>
          <p:nvSpPr>
            <p:cNvPr id="59" name="Rectangle 58"/>
            <p:cNvSpPr/>
            <p:nvPr/>
          </p:nvSpPr>
          <p:spPr>
            <a:xfrm>
              <a:off x="-10921362" y="1663590"/>
              <a:ext cx="1170866"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Users</a:t>
              </a:r>
            </a:p>
          </p:txBody>
        </p:sp>
        <p:grpSp>
          <p:nvGrpSpPr>
            <p:cNvPr id="60" name="Group 59"/>
            <p:cNvGrpSpPr/>
            <p:nvPr/>
          </p:nvGrpSpPr>
          <p:grpSpPr>
            <a:xfrm>
              <a:off x="-10832139" y="1423310"/>
              <a:ext cx="319771" cy="341450"/>
              <a:chOff x="381002" y="1377954"/>
              <a:chExt cx="382084" cy="407988"/>
            </a:xfrm>
          </p:grpSpPr>
          <p:sp>
            <p:nvSpPr>
              <p:cNvPr id="278"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9" name="TextBox 278"/>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61" name="Group 60"/>
            <p:cNvGrpSpPr/>
            <p:nvPr/>
          </p:nvGrpSpPr>
          <p:grpSpPr>
            <a:xfrm>
              <a:off x="-9967585" y="2929436"/>
              <a:ext cx="2839771" cy="1220320"/>
              <a:chOff x="1843869" y="3458774"/>
              <a:chExt cx="3393155" cy="1458123"/>
            </a:xfrm>
          </p:grpSpPr>
          <p:sp>
            <p:nvSpPr>
              <p:cNvPr id="263" name="Rectangle 262"/>
              <p:cNvSpPr/>
              <p:nvPr/>
            </p:nvSpPr>
            <p:spPr>
              <a:xfrm>
                <a:off x="2151670" y="3458774"/>
                <a:ext cx="3085354"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Authentication</a:t>
                </a:r>
              </a:p>
            </p:txBody>
          </p:sp>
          <p:sp>
            <p:nvSpPr>
              <p:cNvPr id="264" name="Rectangle 263"/>
              <p:cNvSpPr/>
              <p:nvPr/>
            </p:nvSpPr>
            <p:spPr>
              <a:xfrm>
                <a:off x="2151670" y="3911057"/>
                <a:ext cx="3085354"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65" name="Group 264"/>
              <p:cNvGrpSpPr/>
              <p:nvPr/>
            </p:nvGrpSpPr>
            <p:grpSpPr>
              <a:xfrm>
                <a:off x="2378430" y="4181957"/>
                <a:ext cx="2632716" cy="464040"/>
                <a:chOff x="2636685" y="4275939"/>
                <a:chExt cx="2632716" cy="464040"/>
              </a:xfrm>
            </p:grpSpPr>
            <p:pic>
              <p:nvPicPr>
                <p:cNvPr id="269" name="Picture 268"/>
                <p:cNvPicPr>
                  <a:picLocks noChangeAspect="1"/>
                </p:cNvPicPr>
                <p:nvPr/>
              </p:nvPicPr>
              <p:blipFill rotWithShape="1">
                <a:blip r:embed="rId2">
                  <a:biLevel thresh="50000"/>
                </a:blip>
                <a:srcRect b="28135"/>
                <a:stretch/>
              </p:blipFill>
              <p:spPr>
                <a:xfrm>
                  <a:off x="3748961" y="4311292"/>
                  <a:ext cx="435934" cy="393334"/>
                </a:xfrm>
                <a:prstGeom prst="rect">
                  <a:avLst/>
                </a:prstGeom>
              </p:spPr>
            </p:pic>
            <p:pic>
              <p:nvPicPr>
                <p:cNvPr id="27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4368800" y="4275939"/>
                  <a:ext cx="282446" cy="46404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 descr="https://blog.xamarin.com/wp-content/uploads/2015/07/azure-active-directory.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4835151" y="4290834"/>
                  <a:ext cx="434250" cy="434250"/>
                </a:xfrm>
                <a:prstGeom prst="rect">
                  <a:avLst/>
                </a:prstGeom>
                <a:noFill/>
                <a:extLst>
                  <a:ext uri="{909E8E84-426E-40DD-AFC4-6F175D3DCCD1}">
                    <a14:hiddenFill xmlns:a14="http://schemas.microsoft.com/office/drawing/2010/main">
                      <a:solidFill>
                        <a:srgbClr val="FFFFFF"/>
                      </a:solidFill>
                    </a14:hiddenFill>
                  </a:ext>
                </a:extLst>
              </p:spPr>
            </p:pic>
            <p:grpSp>
              <p:nvGrpSpPr>
                <p:cNvPr id="272" name="Group 15"/>
                <p:cNvGrpSpPr>
                  <a:grpSpLocks noChangeAspect="1"/>
                </p:cNvGrpSpPr>
                <p:nvPr/>
              </p:nvGrpSpPr>
              <p:grpSpPr bwMode="auto">
                <a:xfrm>
                  <a:off x="2636685" y="4319689"/>
                  <a:ext cx="371280" cy="376540"/>
                  <a:chOff x="1609" y="2529"/>
                  <a:chExt cx="1341" cy="1360"/>
                </a:xfrm>
              </p:grpSpPr>
              <p:sp>
                <p:nvSpPr>
                  <p:cNvPr id="274" name="Freeform 16"/>
                  <p:cNvSpPr>
                    <a:spLocks/>
                  </p:cNvSpPr>
                  <p:nvPr/>
                </p:nvSpPr>
                <p:spPr bwMode="auto">
                  <a:xfrm>
                    <a:off x="2205" y="2529"/>
                    <a:ext cx="745" cy="650"/>
                  </a:xfrm>
                  <a:custGeom>
                    <a:avLst/>
                    <a:gdLst>
                      <a:gd name="T0" fmla="*/ 745 w 745"/>
                      <a:gd name="T1" fmla="*/ 650 h 650"/>
                      <a:gd name="T2" fmla="*/ 745 w 745"/>
                      <a:gd name="T3" fmla="*/ 0 h 650"/>
                      <a:gd name="T4" fmla="*/ 0 w 745"/>
                      <a:gd name="T5" fmla="*/ 109 h 650"/>
                      <a:gd name="T6" fmla="*/ 0 w 745"/>
                      <a:gd name="T7" fmla="*/ 650 h 650"/>
                      <a:gd name="T8" fmla="*/ 745 w 745"/>
                      <a:gd name="T9" fmla="*/ 650 h 650"/>
                    </a:gdLst>
                    <a:ahLst/>
                    <a:cxnLst>
                      <a:cxn ang="0">
                        <a:pos x="T0" y="T1"/>
                      </a:cxn>
                      <a:cxn ang="0">
                        <a:pos x="T2" y="T3"/>
                      </a:cxn>
                      <a:cxn ang="0">
                        <a:pos x="T4" y="T5"/>
                      </a:cxn>
                      <a:cxn ang="0">
                        <a:pos x="T6" y="T7"/>
                      </a:cxn>
                      <a:cxn ang="0">
                        <a:pos x="T8" y="T9"/>
                      </a:cxn>
                    </a:cxnLst>
                    <a:rect l="0" t="0" r="r" b="b"/>
                    <a:pathLst>
                      <a:path w="745" h="650">
                        <a:moveTo>
                          <a:pt x="745" y="650"/>
                        </a:moveTo>
                        <a:lnTo>
                          <a:pt x="745" y="0"/>
                        </a:lnTo>
                        <a:lnTo>
                          <a:pt x="0" y="109"/>
                        </a:lnTo>
                        <a:lnTo>
                          <a:pt x="0" y="650"/>
                        </a:lnTo>
                        <a:lnTo>
                          <a:pt x="745" y="6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5" name="Freeform 17"/>
                  <p:cNvSpPr>
                    <a:spLocks/>
                  </p:cNvSpPr>
                  <p:nvPr/>
                </p:nvSpPr>
                <p:spPr bwMode="auto">
                  <a:xfrm>
                    <a:off x="1609" y="2645"/>
                    <a:ext cx="544" cy="534"/>
                  </a:xfrm>
                  <a:custGeom>
                    <a:avLst/>
                    <a:gdLst>
                      <a:gd name="T0" fmla="*/ 544 w 544"/>
                      <a:gd name="T1" fmla="*/ 0 h 534"/>
                      <a:gd name="T2" fmla="*/ 0 w 544"/>
                      <a:gd name="T3" fmla="*/ 78 h 534"/>
                      <a:gd name="T4" fmla="*/ 0 w 544"/>
                      <a:gd name="T5" fmla="*/ 534 h 534"/>
                      <a:gd name="T6" fmla="*/ 544 w 544"/>
                      <a:gd name="T7" fmla="*/ 534 h 534"/>
                      <a:gd name="T8" fmla="*/ 544 w 544"/>
                      <a:gd name="T9" fmla="*/ 0 h 534"/>
                    </a:gdLst>
                    <a:ahLst/>
                    <a:cxnLst>
                      <a:cxn ang="0">
                        <a:pos x="T0" y="T1"/>
                      </a:cxn>
                      <a:cxn ang="0">
                        <a:pos x="T2" y="T3"/>
                      </a:cxn>
                      <a:cxn ang="0">
                        <a:pos x="T4" y="T5"/>
                      </a:cxn>
                      <a:cxn ang="0">
                        <a:pos x="T6" y="T7"/>
                      </a:cxn>
                      <a:cxn ang="0">
                        <a:pos x="T8" y="T9"/>
                      </a:cxn>
                    </a:cxnLst>
                    <a:rect l="0" t="0" r="r" b="b"/>
                    <a:pathLst>
                      <a:path w="544" h="534">
                        <a:moveTo>
                          <a:pt x="544" y="0"/>
                        </a:moveTo>
                        <a:lnTo>
                          <a:pt x="0" y="78"/>
                        </a:lnTo>
                        <a:lnTo>
                          <a:pt x="0" y="534"/>
                        </a:lnTo>
                        <a:lnTo>
                          <a:pt x="544" y="534"/>
                        </a:lnTo>
                        <a:lnTo>
                          <a:pt x="5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6" name="Freeform 18"/>
                  <p:cNvSpPr>
                    <a:spLocks/>
                  </p:cNvSpPr>
                  <p:nvPr/>
                </p:nvSpPr>
                <p:spPr bwMode="auto">
                  <a:xfrm>
                    <a:off x="1609" y="3231"/>
                    <a:ext cx="544" cy="541"/>
                  </a:xfrm>
                  <a:custGeom>
                    <a:avLst/>
                    <a:gdLst>
                      <a:gd name="T0" fmla="*/ 0 w 544"/>
                      <a:gd name="T1" fmla="*/ 0 h 541"/>
                      <a:gd name="T2" fmla="*/ 0 w 544"/>
                      <a:gd name="T3" fmla="*/ 461 h 541"/>
                      <a:gd name="T4" fmla="*/ 544 w 544"/>
                      <a:gd name="T5" fmla="*/ 541 h 541"/>
                      <a:gd name="T6" fmla="*/ 544 w 544"/>
                      <a:gd name="T7" fmla="*/ 0 h 541"/>
                      <a:gd name="T8" fmla="*/ 0 w 544"/>
                      <a:gd name="T9" fmla="*/ 0 h 541"/>
                    </a:gdLst>
                    <a:ahLst/>
                    <a:cxnLst>
                      <a:cxn ang="0">
                        <a:pos x="T0" y="T1"/>
                      </a:cxn>
                      <a:cxn ang="0">
                        <a:pos x="T2" y="T3"/>
                      </a:cxn>
                      <a:cxn ang="0">
                        <a:pos x="T4" y="T5"/>
                      </a:cxn>
                      <a:cxn ang="0">
                        <a:pos x="T6" y="T7"/>
                      </a:cxn>
                      <a:cxn ang="0">
                        <a:pos x="T8" y="T9"/>
                      </a:cxn>
                    </a:cxnLst>
                    <a:rect l="0" t="0" r="r" b="b"/>
                    <a:pathLst>
                      <a:path w="544" h="541">
                        <a:moveTo>
                          <a:pt x="0" y="0"/>
                        </a:moveTo>
                        <a:lnTo>
                          <a:pt x="0" y="461"/>
                        </a:lnTo>
                        <a:lnTo>
                          <a:pt x="544" y="541"/>
                        </a:lnTo>
                        <a:lnTo>
                          <a:pt x="54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77" name="Freeform 19"/>
                  <p:cNvSpPr>
                    <a:spLocks/>
                  </p:cNvSpPr>
                  <p:nvPr/>
                </p:nvSpPr>
                <p:spPr bwMode="auto">
                  <a:xfrm>
                    <a:off x="2205" y="3231"/>
                    <a:ext cx="745" cy="658"/>
                  </a:xfrm>
                  <a:custGeom>
                    <a:avLst/>
                    <a:gdLst>
                      <a:gd name="T0" fmla="*/ 0 w 745"/>
                      <a:gd name="T1" fmla="*/ 549 h 658"/>
                      <a:gd name="T2" fmla="*/ 745 w 745"/>
                      <a:gd name="T3" fmla="*/ 658 h 658"/>
                      <a:gd name="T4" fmla="*/ 745 w 745"/>
                      <a:gd name="T5" fmla="*/ 0 h 658"/>
                      <a:gd name="T6" fmla="*/ 0 w 745"/>
                      <a:gd name="T7" fmla="*/ 0 h 658"/>
                      <a:gd name="T8" fmla="*/ 0 w 745"/>
                      <a:gd name="T9" fmla="*/ 549 h 658"/>
                    </a:gdLst>
                    <a:ahLst/>
                    <a:cxnLst>
                      <a:cxn ang="0">
                        <a:pos x="T0" y="T1"/>
                      </a:cxn>
                      <a:cxn ang="0">
                        <a:pos x="T2" y="T3"/>
                      </a:cxn>
                      <a:cxn ang="0">
                        <a:pos x="T4" y="T5"/>
                      </a:cxn>
                      <a:cxn ang="0">
                        <a:pos x="T6" y="T7"/>
                      </a:cxn>
                      <a:cxn ang="0">
                        <a:pos x="T8" y="T9"/>
                      </a:cxn>
                    </a:cxnLst>
                    <a:rect l="0" t="0" r="r" b="b"/>
                    <a:pathLst>
                      <a:path w="745" h="658">
                        <a:moveTo>
                          <a:pt x="0" y="549"/>
                        </a:moveTo>
                        <a:lnTo>
                          <a:pt x="745" y="658"/>
                        </a:lnTo>
                        <a:lnTo>
                          <a:pt x="745" y="0"/>
                        </a:lnTo>
                        <a:lnTo>
                          <a:pt x="0" y="0"/>
                        </a:lnTo>
                        <a:lnTo>
                          <a:pt x="0" y="5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sp>
              <p:nvSpPr>
                <p:cNvPr id="273" name="Freeform 36"/>
                <p:cNvSpPr>
                  <a:spLocks/>
                </p:cNvSpPr>
                <p:nvPr/>
              </p:nvSpPr>
              <p:spPr bwMode="auto">
                <a:xfrm>
                  <a:off x="3191870" y="4315589"/>
                  <a:ext cx="373186" cy="38474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66" name="Group 265"/>
              <p:cNvGrpSpPr/>
              <p:nvPr/>
            </p:nvGrpSpPr>
            <p:grpSpPr>
              <a:xfrm rot="16200000">
                <a:off x="1866683" y="3485406"/>
                <a:ext cx="362359" cy="407988"/>
                <a:chOff x="375828" y="1377953"/>
                <a:chExt cx="362359" cy="407988"/>
              </a:xfrm>
            </p:grpSpPr>
            <p:sp>
              <p:nvSpPr>
                <p:cNvPr id="267" name="Freeform 32"/>
                <p:cNvSpPr>
                  <a:spLocks/>
                </p:cNvSpPr>
                <p:nvPr/>
              </p:nvSpPr>
              <p:spPr bwMode="auto">
                <a:xfrm rot="5400000">
                  <a:off x="355599" y="1403353"/>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8" name="TextBox 267"/>
                <p:cNvSpPr txBox="1"/>
                <p:nvPr/>
              </p:nvSpPr>
              <p:spPr>
                <a:xfrm rot="5400000">
                  <a:off x="370542" y="1409651"/>
                  <a:ext cx="363616" cy="353043"/>
                </a:xfrm>
                <a:prstGeom prst="rect">
                  <a:avLst/>
                </a:prstGeom>
                <a:noFill/>
              </p:spPr>
              <p:txBody>
                <a:bodyPr wrap="none" rtlCol="0">
                  <a:spAutoFit/>
                </a:bodyPr>
                <a:lstStyle/>
                <a:p>
                  <a:pPr defTabSz="1088473"/>
                  <a:r>
                    <a:rPr lang="en-US" sz="1000" dirty="0">
                      <a:solidFill>
                        <a:srgbClr val="FFFFFF"/>
                      </a:solidFill>
                      <a:latin typeface="Segoe UI"/>
                    </a:rPr>
                    <a:t>3</a:t>
                  </a:r>
                </a:p>
              </p:txBody>
            </p:sp>
          </p:grpSp>
        </p:grpSp>
        <p:pic>
          <p:nvPicPr>
            <p:cNvPr id="63" name="Picture 6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0662446" y="5231381"/>
              <a:ext cx="653034" cy="653034"/>
            </a:xfrm>
            <a:prstGeom prst="rect">
              <a:avLst/>
            </a:prstGeom>
          </p:spPr>
        </p:pic>
        <p:pic>
          <p:nvPicPr>
            <p:cNvPr id="64" name="Picture 63"/>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10662446" y="3749747"/>
              <a:ext cx="653034" cy="653034"/>
            </a:xfrm>
            <a:prstGeom prst="rect">
              <a:avLst/>
            </a:prstGeom>
          </p:spPr>
        </p:pic>
        <p:pic>
          <p:nvPicPr>
            <p:cNvPr id="65" name="Picture 64"/>
            <p:cNvPicPr>
              <a:picLocks noChangeAspect="1"/>
            </p:cNvPicPr>
            <p:nvPr/>
          </p:nvPicPr>
          <p:blipFill>
            <a:blip r:embed="rId7"/>
            <a:stretch>
              <a:fillRect/>
            </a:stretch>
          </p:blipFill>
          <p:spPr>
            <a:xfrm>
              <a:off x="-10642038" y="2308929"/>
              <a:ext cx="612218" cy="612218"/>
            </a:xfrm>
            <a:prstGeom prst="rect">
              <a:avLst/>
            </a:prstGeom>
          </p:spPr>
        </p:pic>
        <p:pic>
          <p:nvPicPr>
            <p:cNvPr id="66" name="Picture 65"/>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10662446" y="6713014"/>
              <a:ext cx="653034" cy="653034"/>
            </a:xfrm>
            <a:prstGeom prst="rect">
              <a:avLst/>
            </a:prstGeom>
          </p:spPr>
        </p:pic>
        <p:grpSp>
          <p:nvGrpSpPr>
            <p:cNvPr id="67" name="Group 66"/>
            <p:cNvGrpSpPr/>
            <p:nvPr/>
          </p:nvGrpSpPr>
          <p:grpSpPr>
            <a:xfrm>
              <a:off x="-9709396" y="1663590"/>
              <a:ext cx="2578915" cy="1220320"/>
              <a:chOff x="5605802" y="3544686"/>
              <a:chExt cx="3081466" cy="1458123"/>
            </a:xfrm>
          </p:grpSpPr>
          <p:sp>
            <p:nvSpPr>
              <p:cNvPr id="249" name="Rectangle 248"/>
              <p:cNvSpPr/>
              <p:nvPr/>
            </p:nvSpPr>
            <p:spPr>
              <a:xfrm>
                <a:off x="5605802" y="3996969"/>
                <a:ext cx="3081466"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sp>
            <p:nvSpPr>
              <p:cNvPr id="250" name="Rectangle 249"/>
              <p:cNvSpPr/>
              <p:nvPr/>
            </p:nvSpPr>
            <p:spPr>
              <a:xfrm>
                <a:off x="5605802" y="3544686"/>
                <a:ext cx="308146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DNS</a:t>
                </a:r>
              </a:p>
            </p:txBody>
          </p:sp>
        </p:grpSp>
        <p:grpSp>
          <p:nvGrpSpPr>
            <p:cNvPr id="68" name="Group 67"/>
            <p:cNvGrpSpPr/>
            <p:nvPr/>
          </p:nvGrpSpPr>
          <p:grpSpPr>
            <a:xfrm>
              <a:off x="-9613870" y="1423310"/>
              <a:ext cx="319771" cy="341450"/>
              <a:chOff x="381002" y="1377954"/>
              <a:chExt cx="382084" cy="407988"/>
            </a:xfrm>
          </p:grpSpPr>
          <p:sp>
            <p:nvSpPr>
              <p:cNvPr id="247" name="Freeform 32"/>
              <p:cNvSpPr>
                <a:spLocks/>
              </p:cNvSpPr>
              <p:nvPr/>
            </p:nvSpPr>
            <p:spPr bwMode="auto">
              <a:xfrm rot="5400000">
                <a:off x="355602" y="1403354"/>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48" name="TextBox 247"/>
              <p:cNvSpPr txBox="1"/>
              <p:nvPr/>
            </p:nvSpPr>
            <p:spPr>
              <a:xfrm>
                <a:off x="399470" y="1382724"/>
                <a:ext cx="363616" cy="353042"/>
              </a:xfrm>
              <a:prstGeom prst="rect">
                <a:avLst/>
              </a:prstGeom>
              <a:noFill/>
            </p:spPr>
            <p:txBody>
              <a:bodyPr wrap="none" rtlCol="0">
                <a:spAutoFit/>
              </a:bodyPr>
              <a:lstStyle/>
              <a:p>
                <a:pPr defTabSz="1088473"/>
                <a:r>
                  <a:rPr lang="en-US" sz="1000" dirty="0">
                    <a:solidFill>
                      <a:srgbClr val="FFFFFF"/>
                    </a:solidFill>
                    <a:latin typeface="Segoe UI"/>
                  </a:rPr>
                  <a:t>2</a:t>
                </a:r>
              </a:p>
            </p:txBody>
          </p:sp>
        </p:grpSp>
        <p:grpSp>
          <p:nvGrpSpPr>
            <p:cNvPr id="77" name="Group 76"/>
            <p:cNvGrpSpPr/>
            <p:nvPr/>
          </p:nvGrpSpPr>
          <p:grpSpPr>
            <a:xfrm>
              <a:off x="-8754793" y="2194988"/>
              <a:ext cx="712118" cy="601224"/>
              <a:chOff x="2516183" y="2300008"/>
              <a:chExt cx="850888" cy="718383"/>
            </a:xfrm>
          </p:grpSpPr>
          <p:sp>
            <p:nvSpPr>
              <p:cNvPr id="219" name="Freeform 7"/>
              <p:cNvSpPr>
                <a:spLocks noEditPoints="1"/>
              </p:cNvSpPr>
              <p:nvPr/>
            </p:nvSpPr>
            <p:spPr bwMode="auto">
              <a:xfrm>
                <a:off x="2621017" y="2300008"/>
                <a:ext cx="590550" cy="393700"/>
              </a:xfrm>
              <a:custGeom>
                <a:avLst/>
                <a:gdLst>
                  <a:gd name="T0" fmla="*/ 831 w 832"/>
                  <a:gd name="T1" fmla="*/ 496 h 552"/>
                  <a:gd name="T2" fmla="*/ 756 w 832"/>
                  <a:gd name="T3" fmla="*/ 22 h 552"/>
                  <a:gd name="T4" fmla="*/ 733 w 832"/>
                  <a:gd name="T5" fmla="*/ 0 h 552"/>
                  <a:gd name="T6" fmla="*/ 107 w 832"/>
                  <a:gd name="T7" fmla="*/ 0 h 552"/>
                  <a:gd name="T8" fmla="*/ 84 w 832"/>
                  <a:gd name="T9" fmla="*/ 22 h 552"/>
                  <a:gd name="T10" fmla="*/ 0 w 832"/>
                  <a:gd name="T11" fmla="*/ 497 h 552"/>
                  <a:gd name="T12" fmla="*/ 0 w 832"/>
                  <a:gd name="T13" fmla="*/ 496 h 552"/>
                  <a:gd name="T14" fmla="*/ 0 w 832"/>
                  <a:gd name="T15" fmla="*/ 498 h 552"/>
                  <a:gd name="T16" fmla="*/ 0 w 832"/>
                  <a:gd name="T17" fmla="*/ 500 h 552"/>
                  <a:gd name="T18" fmla="*/ 0 w 832"/>
                  <a:gd name="T19" fmla="*/ 501 h 552"/>
                  <a:gd name="T20" fmla="*/ 0 w 832"/>
                  <a:gd name="T21" fmla="*/ 509 h 552"/>
                  <a:gd name="T22" fmla="*/ 35 w 832"/>
                  <a:gd name="T23" fmla="*/ 552 h 552"/>
                  <a:gd name="T24" fmla="*/ 35 w 832"/>
                  <a:gd name="T25" fmla="*/ 552 h 552"/>
                  <a:gd name="T26" fmla="*/ 796 w 832"/>
                  <a:gd name="T27" fmla="*/ 552 h 552"/>
                  <a:gd name="T28" fmla="*/ 832 w 832"/>
                  <a:gd name="T29" fmla="*/ 509 h 552"/>
                  <a:gd name="T30" fmla="*/ 831 w 832"/>
                  <a:gd name="T31" fmla="*/ 496 h 552"/>
                  <a:gd name="T32" fmla="*/ 570 w 832"/>
                  <a:gd name="T33" fmla="*/ 376 h 552"/>
                  <a:gd name="T34" fmla="*/ 478 w 832"/>
                  <a:gd name="T35" fmla="*/ 376 h 552"/>
                  <a:gd name="T36" fmla="*/ 464 w 832"/>
                  <a:gd name="T37" fmla="*/ 362 h 552"/>
                  <a:gd name="T38" fmla="*/ 478 w 832"/>
                  <a:gd name="T39" fmla="*/ 349 h 552"/>
                  <a:gd name="T40" fmla="*/ 521 w 832"/>
                  <a:gd name="T41" fmla="*/ 349 h 552"/>
                  <a:gd name="T42" fmla="*/ 417 w 832"/>
                  <a:gd name="T43" fmla="*/ 245 h 552"/>
                  <a:gd name="T44" fmla="*/ 417 w 832"/>
                  <a:gd name="T45" fmla="*/ 453 h 552"/>
                  <a:gd name="T46" fmla="*/ 450 w 832"/>
                  <a:gd name="T47" fmla="*/ 420 h 552"/>
                  <a:gd name="T48" fmla="*/ 469 w 832"/>
                  <a:gd name="T49" fmla="*/ 420 h 552"/>
                  <a:gd name="T50" fmla="*/ 469 w 832"/>
                  <a:gd name="T51" fmla="*/ 439 h 552"/>
                  <a:gd name="T52" fmla="*/ 403 w 832"/>
                  <a:gd name="T53" fmla="*/ 504 h 552"/>
                  <a:gd name="T54" fmla="*/ 338 w 832"/>
                  <a:gd name="T55" fmla="*/ 439 h 552"/>
                  <a:gd name="T56" fmla="*/ 334 w 832"/>
                  <a:gd name="T57" fmla="*/ 430 h 552"/>
                  <a:gd name="T58" fmla="*/ 338 w 832"/>
                  <a:gd name="T59" fmla="*/ 420 h 552"/>
                  <a:gd name="T60" fmla="*/ 357 w 832"/>
                  <a:gd name="T61" fmla="*/ 420 h 552"/>
                  <a:gd name="T62" fmla="*/ 391 w 832"/>
                  <a:gd name="T63" fmla="*/ 454 h 552"/>
                  <a:gd name="T64" fmla="*/ 391 w 832"/>
                  <a:gd name="T65" fmla="*/ 245 h 552"/>
                  <a:gd name="T66" fmla="*/ 287 w 832"/>
                  <a:gd name="T67" fmla="*/ 349 h 552"/>
                  <a:gd name="T68" fmla="*/ 333 w 832"/>
                  <a:gd name="T69" fmla="*/ 349 h 552"/>
                  <a:gd name="T70" fmla="*/ 347 w 832"/>
                  <a:gd name="T71" fmla="*/ 362 h 552"/>
                  <a:gd name="T72" fmla="*/ 333 w 832"/>
                  <a:gd name="T73" fmla="*/ 376 h 552"/>
                  <a:gd name="T74" fmla="*/ 241 w 832"/>
                  <a:gd name="T75" fmla="*/ 376 h 552"/>
                  <a:gd name="T76" fmla="*/ 241 w 832"/>
                  <a:gd name="T77" fmla="*/ 284 h 552"/>
                  <a:gd name="T78" fmla="*/ 255 w 832"/>
                  <a:gd name="T79" fmla="*/ 270 h 552"/>
                  <a:gd name="T80" fmla="*/ 268 w 832"/>
                  <a:gd name="T81" fmla="*/ 284 h 552"/>
                  <a:gd name="T82" fmla="*/ 268 w 832"/>
                  <a:gd name="T83" fmla="*/ 330 h 552"/>
                  <a:gd name="T84" fmla="*/ 391 w 832"/>
                  <a:gd name="T85" fmla="*/ 207 h 552"/>
                  <a:gd name="T86" fmla="*/ 391 w 832"/>
                  <a:gd name="T87" fmla="*/ 143 h 552"/>
                  <a:gd name="T88" fmla="*/ 362 w 832"/>
                  <a:gd name="T89" fmla="*/ 103 h 552"/>
                  <a:gd name="T90" fmla="*/ 404 w 832"/>
                  <a:gd name="T91" fmla="*/ 61 h 552"/>
                  <a:gd name="T92" fmla="*/ 446 w 832"/>
                  <a:gd name="T93" fmla="*/ 103 h 552"/>
                  <a:gd name="T94" fmla="*/ 417 w 832"/>
                  <a:gd name="T95" fmla="*/ 143 h 552"/>
                  <a:gd name="T96" fmla="*/ 417 w 832"/>
                  <a:gd name="T97" fmla="*/ 207 h 552"/>
                  <a:gd name="T98" fmla="*/ 543 w 832"/>
                  <a:gd name="T99" fmla="*/ 333 h 552"/>
                  <a:gd name="T100" fmla="*/ 543 w 832"/>
                  <a:gd name="T101" fmla="*/ 283 h 552"/>
                  <a:gd name="T102" fmla="*/ 556 w 832"/>
                  <a:gd name="T103" fmla="*/ 270 h 552"/>
                  <a:gd name="T104" fmla="*/ 570 w 832"/>
                  <a:gd name="T105" fmla="*/ 283 h 552"/>
                  <a:gd name="T106" fmla="*/ 570 w 832"/>
                  <a:gd name="T107" fmla="*/ 376 h 552"/>
                  <a:gd name="T108" fmla="*/ 570 w 832"/>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2" h="552">
                    <a:moveTo>
                      <a:pt x="831" y="496"/>
                    </a:moveTo>
                    <a:lnTo>
                      <a:pt x="756" y="22"/>
                    </a:lnTo>
                    <a:cubicBezTo>
                      <a:pt x="755" y="2"/>
                      <a:pt x="738" y="0"/>
                      <a:pt x="733" y="0"/>
                    </a:cubicBezTo>
                    <a:lnTo>
                      <a:pt x="107" y="0"/>
                    </a:lnTo>
                    <a:cubicBezTo>
                      <a:pt x="102" y="0"/>
                      <a:pt x="85" y="2"/>
                      <a:pt x="84" y="22"/>
                    </a:cubicBezTo>
                    <a:lnTo>
                      <a:pt x="0" y="497"/>
                    </a:lnTo>
                    <a:lnTo>
                      <a:pt x="0" y="496"/>
                    </a:lnTo>
                    <a:cubicBezTo>
                      <a:pt x="0" y="497"/>
                      <a:pt x="0" y="497"/>
                      <a:pt x="0" y="498"/>
                    </a:cubicBezTo>
                    <a:lnTo>
                      <a:pt x="0" y="500"/>
                    </a:lnTo>
                    <a:lnTo>
                      <a:pt x="0" y="501"/>
                    </a:lnTo>
                    <a:cubicBezTo>
                      <a:pt x="0" y="503"/>
                      <a:pt x="0" y="506"/>
                      <a:pt x="0" y="509"/>
                    </a:cubicBezTo>
                    <a:cubicBezTo>
                      <a:pt x="0" y="544"/>
                      <a:pt x="29" y="552"/>
                      <a:pt x="35" y="552"/>
                    </a:cubicBezTo>
                    <a:lnTo>
                      <a:pt x="35" y="552"/>
                    </a:lnTo>
                    <a:lnTo>
                      <a:pt x="796" y="552"/>
                    </a:lnTo>
                    <a:cubicBezTo>
                      <a:pt x="802" y="552"/>
                      <a:pt x="832" y="545"/>
                      <a:pt x="832" y="509"/>
                    </a:cubicBezTo>
                    <a:cubicBezTo>
                      <a:pt x="832" y="505"/>
                      <a:pt x="832" y="500"/>
                      <a:pt x="831" y="496"/>
                    </a:cubicBezTo>
                    <a:close/>
                    <a:moveTo>
                      <a:pt x="570" y="376"/>
                    </a:moveTo>
                    <a:lnTo>
                      <a:pt x="478" y="376"/>
                    </a:lnTo>
                    <a:cubicBezTo>
                      <a:pt x="470" y="376"/>
                      <a:pt x="464" y="370"/>
                      <a:pt x="464" y="362"/>
                    </a:cubicBezTo>
                    <a:cubicBezTo>
                      <a:pt x="464" y="355"/>
                      <a:pt x="470" y="349"/>
                      <a:pt x="478" y="349"/>
                    </a:cubicBezTo>
                    <a:lnTo>
                      <a:pt x="521" y="349"/>
                    </a:lnTo>
                    <a:lnTo>
                      <a:pt x="417" y="245"/>
                    </a:lnTo>
                    <a:lnTo>
                      <a:pt x="417" y="453"/>
                    </a:lnTo>
                    <a:lnTo>
                      <a:pt x="450" y="420"/>
                    </a:lnTo>
                    <a:cubicBezTo>
                      <a:pt x="455" y="415"/>
                      <a:pt x="463" y="415"/>
                      <a:pt x="469" y="420"/>
                    </a:cubicBezTo>
                    <a:cubicBezTo>
                      <a:pt x="474" y="425"/>
                      <a:pt x="474" y="434"/>
                      <a:pt x="469" y="439"/>
                    </a:cubicBezTo>
                    <a:lnTo>
                      <a:pt x="403" y="504"/>
                    </a:lnTo>
                    <a:lnTo>
                      <a:pt x="338" y="439"/>
                    </a:lnTo>
                    <a:cubicBezTo>
                      <a:pt x="336" y="436"/>
                      <a:pt x="334" y="433"/>
                      <a:pt x="334" y="430"/>
                    </a:cubicBezTo>
                    <a:cubicBezTo>
                      <a:pt x="334" y="426"/>
                      <a:pt x="336" y="423"/>
                      <a:pt x="338" y="420"/>
                    </a:cubicBezTo>
                    <a:cubicBezTo>
                      <a:pt x="343" y="415"/>
                      <a:pt x="352" y="415"/>
                      <a:pt x="357" y="420"/>
                    </a:cubicBezTo>
                    <a:lnTo>
                      <a:pt x="391" y="454"/>
                    </a:lnTo>
                    <a:lnTo>
                      <a:pt x="391" y="245"/>
                    </a:lnTo>
                    <a:lnTo>
                      <a:pt x="287" y="349"/>
                    </a:lnTo>
                    <a:lnTo>
                      <a:pt x="333" y="349"/>
                    </a:lnTo>
                    <a:cubicBezTo>
                      <a:pt x="341" y="349"/>
                      <a:pt x="347" y="355"/>
                      <a:pt x="347" y="362"/>
                    </a:cubicBezTo>
                    <a:cubicBezTo>
                      <a:pt x="347" y="370"/>
                      <a:pt x="341" y="376"/>
                      <a:pt x="333" y="376"/>
                    </a:cubicBezTo>
                    <a:lnTo>
                      <a:pt x="241" y="376"/>
                    </a:lnTo>
                    <a:lnTo>
                      <a:pt x="241" y="284"/>
                    </a:lnTo>
                    <a:cubicBezTo>
                      <a:pt x="241" y="276"/>
                      <a:pt x="247" y="270"/>
                      <a:pt x="255" y="270"/>
                    </a:cubicBezTo>
                    <a:cubicBezTo>
                      <a:pt x="262" y="270"/>
                      <a:pt x="268" y="276"/>
                      <a:pt x="268" y="284"/>
                    </a:cubicBezTo>
                    <a:lnTo>
                      <a:pt x="268" y="330"/>
                    </a:lnTo>
                    <a:lnTo>
                      <a:pt x="391" y="207"/>
                    </a:lnTo>
                    <a:lnTo>
                      <a:pt x="391" y="143"/>
                    </a:lnTo>
                    <a:cubicBezTo>
                      <a:pt x="374" y="137"/>
                      <a:pt x="362" y="121"/>
                      <a:pt x="362" y="103"/>
                    </a:cubicBezTo>
                    <a:cubicBezTo>
                      <a:pt x="362" y="79"/>
                      <a:pt x="381" y="61"/>
                      <a:pt x="404" y="61"/>
                    </a:cubicBezTo>
                    <a:cubicBezTo>
                      <a:pt x="427" y="61"/>
                      <a:pt x="446" y="79"/>
                      <a:pt x="446" y="103"/>
                    </a:cubicBezTo>
                    <a:cubicBezTo>
                      <a:pt x="446" y="121"/>
                      <a:pt x="434" y="137"/>
                      <a:pt x="417" y="143"/>
                    </a:cubicBezTo>
                    <a:lnTo>
                      <a:pt x="417" y="207"/>
                    </a:lnTo>
                    <a:lnTo>
                      <a:pt x="543" y="333"/>
                    </a:lnTo>
                    <a:lnTo>
                      <a:pt x="543" y="283"/>
                    </a:lnTo>
                    <a:cubicBezTo>
                      <a:pt x="543" y="276"/>
                      <a:pt x="549" y="270"/>
                      <a:pt x="556" y="270"/>
                    </a:cubicBezTo>
                    <a:cubicBezTo>
                      <a:pt x="564" y="270"/>
                      <a:pt x="570" y="276"/>
                      <a:pt x="570" y="283"/>
                    </a:cubicBezTo>
                    <a:lnTo>
                      <a:pt x="570" y="376"/>
                    </a:lnTo>
                    <a:lnTo>
                      <a:pt x="570" y="376"/>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0" name="TextBox 219"/>
              <p:cNvSpPr txBox="1"/>
              <p:nvPr/>
            </p:nvSpPr>
            <p:spPr>
              <a:xfrm>
                <a:off x="2516183" y="2738806"/>
                <a:ext cx="850888" cy="279585"/>
              </a:xfrm>
              <a:prstGeom prst="rect">
                <a:avLst/>
              </a:prstGeom>
              <a:noFill/>
            </p:spPr>
            <p:txBody>
              <a:bodyPr wrap="none" rtlCol="0">
                <a:spAutoFit/>
              </a:bodyPr>
              <a:lstStyle/>
              <a:p>
                <a:pPr defTabSz="1088430"/>
                <a:r>
                  <a:rPr lang="en-US" sz="667" dirty="0">
                    <a:solidFill>
                      <a:srgbClr val="FFFFFF"/>
                    </a:solidFill>
                    <a:latin typeface="Segoe UI"/>
                  </a:rPr>
                  <a:t>Azure DNS</a:t>
                </a:r>
              </a:p>
            </p:txBody>
          </p:sp>
        </p:grpSp>
      </p:grpSp>
    </p:spTree>
    <p:extLst>
      <p:ext uri="{BB962C8B-B14F-4D97-AF65-F5344CB8AC3E}">
        <p14:creationId xmlns:p14="http://schemas.microsoft.com/office/powerpoint/2010/main" val="669389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and app tier</a:t>
            </a:r>
          </a:p>
        </p:txBody>
      </p:sp>
      <p:grpSp>
        <p:nvGrpSpPr>
          <p:cNvPr id="6" name="Group 5"/>
          <p:cNvGrpSpPr/>
          <p:nvPr/>
        </p:nvGrpSpPr>
        <p:grpSpPr>
          <a:xfrm>
            <a:off x="363331" y="1386325"/>
            <a:ext cx="4559077" cy="2546340"/>
            <a:chOff x="1650432" y="4196918"/>
            <a:chExt cx="5470892" cy="3055608"/>
          </a:xfrm>
        </p:grpSpPr>
        <p:grpSp>
          <p:nvGrpSpPr>
            <p:cNvPr id="12" name="Group 11"/>
            <p:cNvGrpSpPr/>
            <p:nvPr/>
          </p:nvGrpSpPr>
          <p:grpSpPr>
            <a:xfrm>
              <a:off x="1650432" y="6286014"/>
              <a:ext cx="5470892" cy="966512"/>
              <a:chOff x="1836246" y="7687861"/>
              <a:chExt cx="6537001" cy="1154855"/>
            </a:xfrm>
          </p:grpSpPr>
          <p:sp>
            <p:nvSpPr>
              <p:cNvPr id="202" name="Rectangle 201"/>
              <p:cNvSpPr/>
              <p:nvPr/>
            </p:nvSpPr>
            <p:spPr>
              <a:xfrm>
                <a:off x="2144051" y="8131542"/>
                <a:ext cx="6229196" cy="7111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203" name="Rectangle 202"/>
              <p:cNvSpPr/>
              <p:nvPr/>
            </p:nvSpPr>
            <p:spPr>
              <a:xfrm>
                <a:off x="2144051" y="7687861"/>
                <a:ext cx="6229196"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Dev &amp; deployment</a:t>
                </a:r>
              </a:p>
            </p:txBody>
          </p:sp>
          <p:pic>
            <p:nvPicPr>
              <p:cNvPr id="204" name="Picture 18" descr="https://upload.wikimedia.org/wikipedia/commons/thumb/1/19/Visual_Studio_2012_logo_and_wordmark.svg/2000px-Visual_Studio_2012_logo_and_wordmark.svg.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370810" y="8344930"/>
                <a:ext cx="1667220" cy="280092"/>
              </a:xfrm>
              <a:prstGeom prst="rect">
                <a:avLst/>
              </a:prstGeom>
              <a:noFill/>
              <a:extLst>
                <a:ext uri="{909E8E84-426E-40DD-AFC4-6F175D3DCCD1}">
                  <a14:hiddenFill xmlns:a14="http://schemas.microsoft.com/office/drawing/2010/main">
                    <a:solidFill>
                      <a:srgbClr val="FFFFFF"/>
                    </a:solidFill>
                  </a14:hiddenFill>
                </a:ext>
              </a:extLst>
            </p:spPr>
          </p:pic>
          <p:grpSp>
            <p:nvGrpSpPr>
              <p:cNvPr id="205" name="Group 204"/>
              <p:cNvGrpSpPr/>
              <p:nvPr/>
            </p:nvGrpSpPr>
            <p:grpSpPr>
              <a:xfrm>
                <a:off x="7132916" y="8304684"/>
                <a:ext cx="923625" cy="401452"/>
                <a:chOff x="8039728" y="5318293"/>
                <a:chExt cx="923625" cy="401452"/>
              </a:xfrm>
            </p:grpSpPr>
            <p:pic>
              <p:nvPicPr>
                <p:cNvPr id="212" name="Picture 21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570935" y="5318293"/>
                  <a:ext cx="392418" cy="392418"/>
                </a:xfrm>
                <a:prstGeom prst="rect">
                  <a:avLst/>
                </a:prstGeom>
              </p:spPr>
            </p:pic>
            <p:sp>
              <p:nvSpPr>
                <p:cNvPr id="213" name="TextBox 212"/>
                <p:cNvSpPr txBox="1"/>
                <p:nvPr/>
              </p:nvSpPr>
              <p:spPr>
                <a:xfrm>
                  <a:off x="8039728" y="5329835"/>
                  <a:ext cx="621976" cy="389910"/>
                </a:xfrm>
                <a:prstGeom prst="rect">
                  <a:avLst/>
                </a:prstGeom>
                <a:noFill/>
              </p:spPr>
              <p:txBody>
                <a:bodyPr wrap="square" rtlCol="0">
                  <a:spAutoFit/>
                </a:bodyPr>
                <a:lstStyle/>
                <a:p>
                  <a:pPr defTabSz="1088473"/>
                  <a:r>
                    <a:rPr lang="en-US" sz="1167" dirty="0">
                      <a:solidFill>
                        <a:srgbClr val="FFFFFF"/>
                      </a:solidFill>
                      <a:latin typeface="Segoe UI"/>
                    </a:rPr>
                    <a:t>FTP</a:t>
                  </a:r>
                </a:p>
              </p:txBody>
            </p:sp>
          </p:grpSp>
          <p:grpSp>
            <p:nvGrpSpPr>
              <p:cNvPr id="206" name="Group 205"/>
              <p:cNvGrpSpPr/>
              <p:nvPr/>
            </p:nvGrpSpPr>
            <p:grpSpPr>
              <a:xfrm>
                <a:off x="4923176" y="8265082"/>
                <a:ext cx="1324594" cy="457200"/>
                <a:chOff x="6605050" y="5278691"/>
                <a:chExt cx="1324594" cy="457200"/>
              </a:xfrm>
            </p:grpSpPr>
            <p:pic>
              <p:nvPicPr>
                <p:cNvPr id="210" name="Picture 20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472444" y="5278691"/>
                  <a:ext cx="457200" cy="457200"/>
                </a:xfrm>
                <a:prstGeom prst="rect">
                  <a:avLst/>
                </a:prstGeom>
              </p:spPr>
            </p:pic>
            <p:sp>
              <p:nvSpPr>
                <p:cNvPr id="211" name="TextBox 210"/>
                <p:cNvSpPr txBox="1"/>
                <p:nvPr/>
              </p:nvSpPr>
              <p:spPr>
                <a:xfrm>
                  <a:off x="6605050" y="5322625"/>
                  <a:ext cx="1086717" cy="389910"/>
                </a:xfrm>
                <a:prstGeom prst="rect">
                  <a:avLst/>
                </a:prstGeom>
                <a:noFill/>
              </p:spPr>
              <p:txBody>
                <a:bodyPr wrap="square" rtlCol="0">
                  <a:spAutoFit/>
                </a:bodyPr>
                <a:lstStyle/>
                <a:p>
                  <a:pPr defTabSz="1088473"/>
                  <a:r>
                    <a:rPr lang="en-US" sz="1167" dirty="0">
                      <a:solidFill>
                        <a:srgbClr val="FFFFFF"/>
                      </a:solidFill>
                      <a:latin typeface="Segoe UI"/>
                    </a:rPr>
                    <a:t>GitHub</a:t>
                  </a:r>
                </a:p>
              </p:txBody>
            </p:sp>
          </p:grpSp>
          <p:grpSp>
            <p:nvGrpSpPr>
              <p:cNvPr id="207" name="Group 206"/>
              <p:cNvGrpSpPr/>
              <p:nvPr/>
            </p:nvGrpSpPr>
            <p:grpSpPr>
              <a:xfrm rot="16200000">
                <a:off x="1859061" y="7710510"/>
                <a:ext cx="362358" cy="407988"/>
                <a:chOff x="375830" y="1377952"/>
                <a:chExt cx="362358" cy="407988"/>
              </a:xfrm>
            </p:grpSpPr>
            <p:sp>
              <p:nvSpPr>
                <p:cNvPr id="208"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9" name="TextBox 208"/>
                <p:cNvSpPr txBox="1"/>
                <p:nvPr/>
              </p:nvSpPr>
              <p:spPr>
                <a:xfrm rot="5400000">
                  <a:off x="370543" y="1409653"/>
                  <a:ext cx="363616" cy="353041"/>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
          <p:nvSpPr>
            <p:cNvPr id="19" name="Rectangle 18"/>
            <p:cNvSpPr/>
            <p:nvPr/>
          </p:nvSpPr>
          <p:spPr>
            <a:xfrm>
              <a:off x="1908279"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Web Tier</a:t>
              </a:r>
            </a:p>
          </p:txBody>
        </p:sp>
        <p:sp>
          <p:nvSpPr>
            <p:cNvPr id="20" name="Rectangle 19"/>
            <p:cNvSpPr/>
            <p:nvPr/>
          </p:nvSpPr>
          <p:spPr>
            <a:xfrm>
              <a:off x="1908279"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1" name="Group 20"/>
            <p:cNvGrpSpPr/>
            <p:nvPr/>
          </p:nvGrpSpPr>
          <p:grpSpPr>
            <a:xfrm rot="16200000">
              <a:off x="1669769" y="4219204"/>
              <a:ext cx="303262" cy="341450"/>
              <a:chOff x="375830" y="1377952"/>
              <a:chExt cx="362358" cy="407988"/>
            </a:xfrm>
          </p:grpSpPr>
          <p:sp>
            <p:nvSpPr>
              <p:cNvPr id="196"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7" name="TextBox 196"/>
              <p:cNvSpPr txBox="1"/>
              <p:nvPr/>
            </p:nvSpPr>
            <p:spPr>
              <a:xfrm rot="5400000">
                <a:off x="370543" y="1409652"/>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sp>
          <p:nvSpPr>
            <p:cNvPr id="22" name="Rectangle 21"/>
            <p:cNvSpPr/>
            <p:nvPr/>
          </p:nvSpPr>
          <p:spPr>
            <a:xfrm>
              <a:off x="4539155" y="4196918"/>
              <a:ext cx="2582169"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167" dirty="0">
                  <a:solidFill>
                    <a:srgbClr val="FFFFFF"/>
                  </a:solidFill>
                  <a:latin typeface="Segoe UI"/>
                </a:rPr>
                <a:t>App Tier</a:t>
              </a:r>
            </a:p>
          </p:txBody>
        </p:sp>
        <p:sp>
          <p:nvSpPr>
            <p:cNvPr id="23" name="Rectangle 22"/>
            <p:cNvSpPr/>
            <p:nvPr/>
          </p:nvSpPr>
          <p:spPr>
            <a:xfrm>
              <a:off x="4539155" y="4575439"/>
              <a:ext cx="2582169" cy="1661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167" dirty="0">
                <a:solidFill>
                  <a:srgbClr val="FFFFFF"/>
                </a:solidFill>
                <a:latin typeface="Segoe UI"/>
              </a:endParaRPr>
            </a:p>
          </p:txBody>
        </p:sp>
        <p:grpSp>
          <p:nvGrpSpPr>
            <p:cNvPr id="24" name="Group 23"/>
            <p:cNvGrpSpPr/>
            <p:nvPr/>
          </p:nvGrpSpPr>
          <p:grpSpPr>
            <a:xfrm>
              <a:off x="4740198" y="4717708"/>
              <a:ext cx="2180083" cy="1404544"/>
              <a:chOff x="5528113" y="5326361"/>
              <a:chExt cx="2604914" cy="1678246"/>
            </a:xfrm>
          </p:grpSpPr>
          <p:grpSp>
            <p:nvGrpSpPr>
              <p:cNvPr id="184" name="Group 183"/>
              <p:cNvGrpSpPr/>
              <p:nvPr/>
            </p:nvGrpSpPr>
            <p:grpSpPr>
              <a:xfrm>
                <a:off x="5644868" y="5326361"/>
                <a:ext cx="2433221" cy="805142"/>
                <a:chOff x="2486450" y="5440834"/>
                <a:chExt cx="2433221" cy="805142"/>
              </a:xfrm>
            </p:grpSpPr>
            <p:pic>
              <p:nvPicPr>
                <p:cNvPr id="191" name="Picture 190"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1"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 name="Group 192"/>
                <p:cNvGrpSpPr/>
                <p:nvPr/>
              </p:nvGrpSpPr>
              <p:grpSpPr>
                <a:xfrm>
                  <a:off x="4275644" y="5469867"/>
                  <a:ext cx="644027" cy="776109"/>
                  <a:chOff x="4275644" y="5520916"/>
                  <a:chExt cx="644027" cy="776109"/>
                </a:xfrm>
              </p:grpSpPr>
              <p:pic>
                <p:nvPicPr>
                  <p:cNvPr id="194" name="Picture 193"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85" name="Group 184"/>
              <p:cNvGrpSpPr/>
              <p:nvPr/>
            </p:nvGrpSpPr>
            <p:grpSpPr>
              <a:xfrm>
                <a:off x="5528113" y="6212667"/>
                <a:ext cx="2604914" cy="791940"/>
                <a:chOff x="5528113" y="6459380"/>
                <a:chExt cx="2604914" cy="791940"/>
              </a:xfrm>
            </p:grpSpPr>
            <p:grpSp>
              <p:nvGrpSpPr>
                <p:cNvPr id="186" name="Group 185"/>
                <p:cNvGrpSpPr/>
                <p:nvPr/>
              </p:nvGrpSpPr>
              <p:grpSpPr>
                <a:xfrm>
                  <a:off x="5528113" y="6459380"/>
                  <a:ext cx="2604914" cy="791940"/>
                  <a:chOff x="2384560" y="6459380"/>
                  <a:chExt cx="2604914" cy="791940"/>
                </a:xfrm>
              </p:grpSpPr>
              <p:pic>
                <p:nvPicPr>
                  <p:cNvPr id="188"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87" name="Oval 186"/>
                <p:cNvSpPr/>
                <p:nvPr/>
              </p:nvSpPr>
              <p:spPr>
                <a:xfrm>
                  <a:off x="6343650"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25" name="Group 24"/>
            <p:cNvGrpSpPr/>
            <p:nvPr/>
          </p:nvGrpSpPr>
          <p:grpSpPr>
            <a:xfrm>
              <a:off x="2109322" y="4717708"/>
              <a:ext cx="2180083" cy="1404544"/>
              <a:chOff x="2384560" y="5326361"/>
              <a:chExt cx="2604914" cy="1678246"/>
            </a:xfrm>
          </p:grpSpPr>
          <p:grpSp>
            <p:nvGrpSpPr>
              <p:cNvPr id="172" name="Group 171"/>
              <p:cNvGrpSpPr/>
              <p:nvPr/>
            </p:nvGrpSpPr>
            <p:grpSpPr>
              <a:xfrm>
                <a:off x="2501315" y="5326361"/>
                <a:ext cx="2433221" cy="805142"/>
                <a:chOff x="2486450" y="5440834"/>
                <a:chExt cx="2433221" cy="805142"/>
              </a:xfrm>
            </p:grpSpPr>
            <p:pic>
              <p:nvPicPr>
                <p:cNvPr id="179" name="Picture 178" descr="http://www.jbase.com/new/products/images/java.png"/>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3507817" y="5440834"/>
                  <a:ext cx="429388" cy="8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179" descr="PH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450" y="5632461"/>
                  <a:ext cx="794272"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Group 180"/>
                <p:cNvGrpSpPr/>
                <p:nvPr/>
              </p:nvGrpSpPr>
              <p:grpSpPr>
                <a:xfrm>
                  <a:off x="4275644" y="5469867"/>
                  <a:ext cx="644027" cy="776109"/>
                  <a:chOff x="4275644" y="5520916"/>
                  <a:chExt cx="644027" cy="776109"/>
                </a:xfrm>
              </p:grpSpPr>
              <p:pic>
                <p:nvPicPr>
                  <p:cNvPr id="182" name="Picture 181" descr="https://cdn4.iconfinder.com/data/icons/scripting-and-programming-languages/512/Python_logo-256.png"/>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4302678" y="5520916"/>
                    <a:ext cx="528142" cy="528142"/>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4275644" y="6017440"/>
                    <a:ext cx="644027" cy="279585"/>
                  </a:xfrm>
                  <a:prstGeom prst="rect">
                    <a:avLst/>
                  </a:prstGeom>
                  <a:noFill/>
                </p:spPr>
                <p:txBody>
                  <a:bodyPr wrap="none" rtlCol="0">
                    <a:spAutoFit/>
                  </a:bodyPr>
                  <a:lstStyle/>
                  <a:p>
                    <a:pPr defTabSz="1088473"/>
                    <a:r>
                      <a:rPr lang="en-US" sz="667" dirty="0">
                        <a:solidFill>
                          <a:srgbClr val="FFFFFF"/>
                        </a:solidFill>
                        <a:latin typeface="Segoe UI"/>
                      </a:rPr>
                      <a:t>Python</a:t>
                    </a:r>
                  </a:p>
                </p:txBody>
              </p:sp>
            </p:grpSp>
          </p:grpSp>
          <p:grpSp>
            <p:nvGrpSpPr>
              <p:cNvPr id="173" name="Group 172"/>
              <p:cNvGrpSpPr/>
              <p:nvPr/>
            </p:nvGrpSpPr>
            <p:grpSpPr>
              <a:xfrm>
                <a:off x="2384560" y="6212667"/>
                <a:ext cx="2604914" cy="791940"/>
                <a:chOff x="2384560" y="6459380"/>
                <a:chExt cx="2604914" cy="791940"/>
              </a:xfrm>
            </p:grpSpPr>
            <p:grpSp>
              <p:nvGrpSpPr>
                <p:cNvPr id="174" name="Group 173"/>
                <p:cNvGrpSpPr/>
                <p:nvPr/>
              </p:nvGrpSpPr>
              <p:grpSpPr>
                <a:xfrm>
                  <a:off x="2384560" y="6459380"/>
                  <a:ext cx="2604914" cy="791940"/>
                  <a:chOff x="2384560" y="6459380"/>
                  <a:chExt cx="2604914" cy="791940"/>
                </a:xfrm>
              </p:grpSpPr>
              <p:pic>
                <p:nvPicPr>
                  <p:cNvPr id="176" name="Picture 2" descr="https://upload.wikimedia.org/wikipedia/de/thumb/5/5b/Microsoft_.NET_Logo.svg/2000px-Microsoft_.NET_Logo.svg.png"/>
                  <p:cNvPicPr>
                    <a:picLocks noChangeAspect="1" noChangeArrowheads="1"/>
                  </p:cNvPicPr>
                  <p:nvPr/>
                </p:nvPicPr>
                <p:blipFill rotWithShape="1">
                  <a:blip r:embed="rId8">
                    <a:biLevel thresh="25000"/>
                    <a:extLst>
                      <a:ext uri="{28A0092B-C50C-407E-A947-70E740481C1C}">
                        <a14:useLocalDpi xmlns:a14="http://schemas.microsoft.com/office/drawing/2010/main" val="0"/>
                      </a:ext>
                    </a:extLst>
                  </a:blip>
                  <a:srcRect/>
                  <a:stretch/>
                </p:blipFill>
                <p:spPr bwMode="auto">
                  <a:xfrm>
                    <a:off x="2384560" y="6583992"/>
                    <a:ext cx="1039798" cy="45126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cs.fit.edu/code/projects/nothing_works/repository/revisions/4051c2843b17f481374036be0860b870f52be75a/entry/doc/images/logos/nodejs-black.png"/>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t="18993" b="13981"/>
                  <a:stretch/>
                </p:blipFill>
                <p:spPr bwMode="auto">
                  <a:xfrm>
                    <a:off x="3448223" y="6459380"/>
                    <a:ext cx="1541251" cy="555499"/>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p:cNvSpPr txBox="1"/>
                  <p:nvPr/>
                </p:nvSpPr>
                <p:spPr>
                  <a:xfrm>
                    <a:off x="2684688" y="6971735"/>
                    <a:ext cx="510718" cy="279585"/>
                  </a:xfrm>
                  <a:prstGeom prst="rect">
                    <a:avLst/>
                  </a:prstGeom>
                  <a:noFill/>
                </p:spPr>
                <p:txBody>
                  <a:bodyPr wrap="none" rtlCol="0">
                    <a:spAutoFit/>
                  </a:bodyPr>
                  <a:lstStyle/>
                  <a:p>
                    <a:pPr defTabSz="1088473"/>
                    <a:r>
                      <a:rPr lang="en-US" sz="667" dirty="0">
                        <a:solidFill>
                          <a:srgbClr val="FFFFFF"/>
                        </a:solidFill>
                        <a:latin typeface="Segoe UI"/>
                      </a:rPr>
                      <a:t>.NET</a:t>
                    </a:r>
                  </a:p>
                </p:txBody>
              </p:sp>
            </p:grpSp>
            <p:sp>
              <p:nvSpPr>
                <p:cNvPr id="175" name="Oval 174"/>
                <p:cNvSpPr/>
                <p:nvPr/>
              </p:nvSpPr>
              <p:spPr>
                <a:xfrm>
                  <a:off x="3224336" y="6903244"/>
                  <a:ext cx="140861" cy="143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1667" dirty="0">
                    <a:solidFill>
                      <a:srgbClr val="FFFFFF"/>
                    </a:solidFill>
                    <a:latin typeface="Segoe UI"/>
                  </a:endParaRPr>
                </a:p>
              </p:txBody>
            </p:sp>
          </p:grpSp>
        </p:grpSp>
        <p:grpSp>
          <p:nvGrpSpPr>
            <p:cNvPr id="52" name="Group 51"/>
            <p:cNvGrpSpPr/>
            <p:nvPr/>
          </p:nvGrpSpPr>
          <p:grpSpPr>
            <a:xfrm rot="16200000">
              <a:off x="4308300" y="4219676"/>
              <a:ext cx="303262" cy="341450"/>
              <a:chOff x="375830" y="1377952"/>
              <a:chExt cx="362358" cy="407988"/>
            </a:xfrm>
          </p:grpSpPr>
          <p:sp>
            <p:nvSpPr>
              <p:cNvPr id="65"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TextBox 65"/>
              <p:cNvSpPr txBox="1"/>
              <p:nvPr/>
            </p:nvSpPr>
            <p:spPr>
              <a:xfrm rot="5400000">
                <a:off x="370543" y="1409654"/>
                <a:ext cx="363616" cy="353041"/>
              </a:xfrm>
              <a:prstGeom prst="rect">
                <a:avLst/>
              </a:prstGeom>
              <a:noFill/>
            </p:spPr>
            <p:txBody>
              <a:bodyPr wrap="none" rtlCol="0">
                <a:spAutoFit/>
              </a:bodyPr>
              <a:lstStyle/>
              <a:p>
                <a:pPr defTabSz="1088473"/>
                <a:r>
                  <a:rPr lang="en-US" sz="1000" dirty="0">
                    <a:solidFill>
                      <a:srgbClr val="FFFFFF"/>
                    </a:solidFill>
                    <a:latin typeface="Segoe UI"/>
                  </a:rPr>
                  <a:t>4</a:t>
                </a:r>
              </a:p>
            </p:txBody>
          </p:sp>
        </p:grpSp>
      </p:grpSp>
      <p:sp>
        <p:nvSpPr>
          <p:cNvPr id="232" name="TextBox 231"/>
          <p:cNvSpPr txBox="1"/>
          <p:nvPr/>
        </p:nvSpPr>
        <p:spPr>
          <a:xfrm>
            <a:off x="5167852" y="1389816"/>
            <a:ext cx="6407901" cy="4862870"/>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VM allows developers to rapidly build, deploy, and extend app </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Build and deploy on platform of your choice: .NET, Node.js, PHP, Python, or Java</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Leverage frameworks like .NET MVC, Django, and CakePHP</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Zero downtime to any new version release by performing a swap operation</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Continuous integration and deployment workflows with VSTS, GitHub, TeamCity, Hudson, or BitBucket to automatically build, test, and deploy app on each successful code check-in or integration test</a:t>
            </a:r>
          </a:p>
        </p:txBody>
      </p:sp>
    </p:spTree>
    <p:extLst>
      <p:ext uri="{BB962C8B-B14F-4D97-AF65-F5344CB8AC3E}">
        <p14:creationId xmlns:p14="http://schemas.microsoft.com/office/powerpoint/2010/main" val="47640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requirements?</a:t>
            </a:r>
          </a:p>
        </p:txBody>
      </p:sp>
      <p:sp>
        <p:nvSpPr>
          <p:cNvPr id="4" name="Text Placeholder 3"/>
          <p:cNvSpPr>
            <a:spLocks noGrp="1"/>
          </p:cNvSpPr>
          <p:nvPr>
            <p:ph type="body" sz="quarter" idx="4294967295"/>
          </p:nvPr>
        </p:nvSpPr>
        <p:spPr>
          <a:xfrm>
            <a:off x="1" y="3129598"/>
            <a:ext cx="12191998" cy="2760756"/>
          </a:xfrm>
        </p:spPr>
        <p:txBody>
          <a:bodyPr/>
          <a:lstStyle/>
          <a:p>
            <a:pPr marL="0" indent="0" algn="ctr">
              <a:buNone/>
            </a:pPr>
            <a:r>
              <a:rPr lang="it-IT" sz="5400" dirty="0"/>
              <a:t>Developing software</a:t>
            </a:r>
          </a:p>
          <a:p>
            <a:pPr marL="0" indent="0" algn="ctr">
              <a:buNone/>
            </a:pPr>
            <a:r>
              <a:rPr lang="it-IT" sz="5400" dirty="0"/>
              <a:t>Less </a:t>
            </a:r>
            <a:r>
              <a:rPr lang="it-IT" sz="5400" dirty="0" err="1"/>
              <a:t>than</a:t>
            </a:r>
            <a:r>
              <a:rPr lang="it-IT" sz="5400" dirty="0"/>
              <a:t> 5 years old</a:t>
            </a:r>
          </a:p>
          <a:p>
            <a:pPr marL="0" indent="0" algn="ctr">
              <a:buNone/>
            </a:pPr>
            <a:r>
              <a:rPr lang="it-IT" sz="5400" dirty="0"/>
              <a:t>Reveniew &lt; $1M/</a:t>
            </a:r>
            <a:r>
              <a:rPr lang="it-IT" sz="5400" dirty="0" err="1"/>
              <a:t>year</a:t>
            </a:r>
            <a:endParaRPr lang="it-IT" sz="5400" dirty="0"/>
          </a:p>
        </p:txBody>
      </p:sp>
    </p:spTree>
    <p:extLst>
      <p:ext uri="{BB962C8B-B14F-4D97-AF65-F5344CB8AC3E}">
        <p14:creationId xmlns:p14="http://schemas.microsoft.com/office/powerpoint/2010/main" val="96767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86325"/>
            <a:ext cx="3472533" cy="3606481"/>
            <a:chOff x="459000" y="1663590"/>
            <a:chExt cx="4167040" cy="4327777"/>
          </a:xfrm>
        </p:grpSpPr>
        <p:sp>
          <p:nvSpPr>
            <p:cNvPr id="282" name="Rectangle 281"/>
            <p:cNvSpPr/>
            <p:nvPr/>
          </p:nvSpPr>
          <p:spPr>
            <a:xfrm>
              <a:off x="749972" y="2134733"/>
              <a:ext cx="3876068" cy="3856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283" name="Rectangle 282"/>
            <p:cNvSpPr/>
            <p:nvPr/>
          </p:nvSpPr>
          <p:spPr>
            <a:xfrm>
              <a:off x="749972" y="1663590"/>
              <a:ext cx="3876068" cy="475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500" dirty="0">
                  <a:solidFill>
                    <a:srgbClr val="FFFFFF"/>
                  </a:solidFill>
                  <a:latin typeface="Segoe UI"/>
                </a:rPr>
                <a:t>Data store</a:t>
              </a:r>
            </a:p>
          </p:txBody>
        </p:sp>
        <p:cxnSp>
          <p:nvCxnSpPr>
            <p:cNvPr id="284" name="Straight Connector 283"/>
            <p:cNvCxnSpPr/>
            <p:nvPr/>
          </p:nvCxnSpPr>
          <p:spPr>
            <a:xfrm>
              <a:off x="916457" y="247187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57087" y="2209207"/>
              <a:ext cx="1672999" cy="264612"/>
            </a:xfrm>
            <a:prstGeom prst="rect">
              <a:avLst/>
            </a:prstGeom>
            <a:noFill/>
          </p:spPr>
          <p:txBody>
            <a:bodyPr wrap="square" rtlCol="0">
              <a:spAutoFit/>
            </a:bodyPr>
            <a:lstStyle/>
            <a:p>
              <a:pPr defTabSz="1088430"/>
              <a:r>
                <a:rPr lang="en-US" sz="833" dirty="0">
                  <a:solidFill>
                    <a:srgbClr val="FFFFFF"/>
                  </a:solidFill>
                  <a:latin typeface="Segoe UI"/>
                </a:rPr>
                <a:t>Software as a Service</a:t>
              </a:r>
            </a:p>
          </p:txBody>
        </p:sp>
        <p:sp>
          <p:nvSpPr>
            <p:cNvPr id="286" name="TextBox 285"/>
            <p:cNvSpPr txBox="1"/>
            <p:nvPr/>
          </p:nvSpPr>
          <p:spPr>
            <a:xfrm>
              <a:off x="856721" y="3676498"/>
              <a:ext cx="1672999" cy="264612"/>
            </a:xfrm>
            <a:prstGeom prst="rect">
              <a:avLst/>
            </a:prstGeom>
            <a:noFill/>
          </p:spPr>
          <p:txBody>
            <a:bodyPr wrap="square" rtlCol="0">
              <a:spAutoFit/>
            </a:bodyPr>
            <a:lstStyle/>
            <a:p>
              <a:pPr defTabSz="1088430"/>
              <a:r>
                <a:rPr lang="en-US" sz="833" dirty="0">
                  <a:solidFill>
                    <a:srgbClr val="FFFFFF"/>
                  </a:solidFill>
                  <a:latin typeface="Segoe UI"/>
                </a:rPr>
                <a:t>Cloud</a:t>
              </a:r>
            </a:p>
          </p:txBody>
        </p:sp>
        <p:grpSp>
          <p:nvGrpSpPr>
            <p:cNvPr id="287" name="Group 286"/>
            <p:cNvGrpSpPr/>
            <p:nvPr/>
          </p:nvGrpSpPr>
          <p:grpSpPr>
            <a:xfrm>
              <a:off x="3568878" y="2640259"/>
              <a:ext cx="765979" cy="853950"/>
              <a:chOff x="4586674" y="2600484"/>
              <a:chExt cx="621494" cy="692871"/>
            </a:xfrm>
          </p:grpSpPr>
          <p:pic>
            <p:nvPicPr>
              <p:cNvPr id="288" name="Picture 12" descr="http://www.nzcrmguy.com/wp-content/uploads/sites/11/2014/10/logo-crm.png"/>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a:stretch/>
            </p:blipFill>
            <p:spPr bwMode="auto">
              <a:xfrm>
                <a:off x="4674839" y="2600484"/>
                <a:ext cx="445169" cy="457200"/>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p:cNvSpPr txBox="1"/>
              <p:nvPr/>
            </p:nvSpPr>
            <p:spPr>
              <a:xfrm>
                <a:off x="4586674" y="3078656"/>
                <a:ext cx="621494" cy="214699"/>
              </a:xfrm>
              <a:prstGeom prst="rect">
                <a:avLst/>
              </a:prstGeom>
              <a:noFill/>
            </p:spPr>
            <p:txBody>
              <a:bodyPr wrap="none" rtlCol="0">
                <a:spAutoFit/>
              </a:bodyPr>
              <a:lstStyle/>
              <a:p>
                <a:pPr algn="ctr" defTabSz="1088430"/>
                <a:r>
                  <a:rPr lang="en-US" sz="833" dirty="0">
                    <a:solidFill>
                      <a:srgbClr val="FFFFFF"/>
                    </a:solidFill>
                    <a:latin typeface="Segoe UI"/>
                  </a:rPr>
                  <a:t>Dynamics</a:t>
                </a:r>
              </a:p>
            </p:txBody>
          </p:sp>
        </p:grpSp>
        <p:grpSp>
          <p:nvGrpSpPr>
            <p:cNvPr id="290" name="Group 289"/>
            <p:cNvGrpSpPr/>
            <p:nvPr/>
          </p:nvGrpSpPr>
          <p:grpSpPr>
            <a:xfrm>
              <a:off x="973236" y="2625783"/>
              <a:ext cx="844462" cy="868420"/>
              <a:chOff x="2675201" y="2588742"/>
              <a:chExt cx="685174" cy="704613"/>
            </a:xfrm>
          </p:grpSpPr>
          <p:sp>
            <p:nvSpPr>
              <p:cNvPr id="291" name="TextBox 290"/>
              <p:cNvSpPr txBox="1"/>
              <p:nvPr/>
            </p:nvSpPr>
            <p:spPr>
              <a:xfrm>
                <a:off x="2696115" y="3078656"/>
                <a:ext cx="643346" cy="214699"/>
              </a:xfrm>
              <a:prstGeom prst="rect">
                <a:avLst/>
              </a:prstGeom>
              <a:noFill/>
            </p:spPr>
            <p:txBody>
              <a:bodyPr wrap="none" rtlCol="0">
                <a:spAutoFit/>
              </a:bodyPr>
              <a:lstStyle/>
              <a:p>
                <a:pPr algn="ctr" defTabSz="1088430"/>
                <a:r>
                  <a:rPr lang="en-US" sz="833" dirty="0">
                    <a:solidFill>
                      <a:srgbClr val="FFFFFF"/>
                    </a:solidFill>
                    <a:latin typeface="Segoe UI"/>
                  </a:rPr>
                  <a:t>Salesforce</a:t>
                </a:r>
              </a:p>
            </p:txBody>
          </p:sp>
          <p:grpSp>
            <p:nvGrpSpPr>
              <p:cNvPr id="292" name="Group 66"/>
              <p:cNvGrpSpPr>
                <a:grpSpLocks noChangeAspect="1"/>
              </p:cNvGrpSpPr>
              <p:nvPr/>
            </p:nvGrpSpPr>
            <p:grpSpPr bwMode="auto">
              <a:xfrm>
                <a:off x="2675201" y="2588742"/>
                <a:ext cx="685174" cy="480684"/>
                <a:chOff x="2893" y="1108"/>
                <a:chExt cx="3421" cy="2400"/>
              </a:xfrm>
              <a:solidFill>
                <a:schemeClr val="bg1"/>
              </a:solidFill>
            </p:grpSpPr>
            <p:sp>
              <p:nvSpPr>
                <p:cNvPr id="293" name="Freeform 67"/>
                <p:cNvSpPr>
                  <a:spLocks noEditPoints="1"/>
                </p:cNvSpPr>
                <p:nvPr/>
              </p:nvSpPr>
              <p:spPr bwMode="auto">
                <a:xfrm>
                  <a:off x="2893" y="1108"/>
                  <a:ext cx="3421" cy="2400"/>
                </a:xfrm>
                <a:custGeom>
                  <a:avLst/>
                  <a:gdLst>
                    <a:gd name="T0" fmla="*/ 597 w 1445"/>
                    <a:gd name="T1" fmla="*/ 106 h 1013"/>
                    <a:gd name="T2" fmla="*/ 910 w 1445"/>
                    <a:gd name="T3" fmla="*/ 66 h 1013"/>
                    <a:gd name="T4" fmla="*/ 1073 w 1445"/>
                    <a:gd name="T5" fmla="*/ 141 h 1013"/>
                    <a:gd name="T6" fmla="*/ 1439 w 1445"/>
                    <a:gd name="T7" fmla="*/ 419 h 1013"/>
                    <a:gd name="T8" fmla="*/ 1074 w 1445"/>
                    <a:gd name="T9" fmla="*/ 758 h 1013"/>
                    <a:gd name="T10" fmla="*/ 782 w 1445"/>
                    <a:gd name="T11" fmla="*/ 855 h 1013"/>
                    <a:gd name="T12" fmla="*/ 560 w 1445"/>
                    <a:gd name="T13" fmla="*/ 1006 h 1013"/>
                    <a:gd name="T14" fmla="*/ 236 w 1445"/>
                    <a:gd name="T15" fmla="*/ 844 h 1013"/>
                    <a:gd name="T16" fmla="*/ 0 w 1445"/>
                    <a:gd name="T17" fmla="*/ 620 h 1013"/>
                    <a:gd name="T18" fmla="*/ 116 w 1445"/>
                    <a:gd name="T19" fmla="*/ 393 h 1013"/>
                    <a:gd name="T20" fmla="*/ 192 w 1445"/>
                    <a:gd name="T21" fmla="*/ 70 h 1013"/>
                    <a:gd name="T22" fmla="*/ 824 w 1445"/>
                    <a:gd name="T23" fmla="*/ 431 h 1013"/>
                    <a:gd name="T24" fmla="*/ 842 w 1445"/>
                    <a:gd name="T25" fmla="*/ 414 h 1013"/>
                    <a:gd name="T26" fmla="*/ 817 w 1445"/>
                    <a:gd name="T27" fmla="*/ 390 h 1013"/>
                    <a:gd name="T28" fmla="*/ 859 w 1445"/>
                    <a:gd name="T29" fmla="*/ 361 h 1013"/>
                    <a:gd name="T30" fmla="*/ 787 w 1445"/>
                    <a:gd name="T31" fmla="*/ 403 h 1013"/>
                    <a:gd name="T32" fmla="*/ 761 w 1445"/>
                    <a:gd name="T33" fmla="*/ 425 h 1013"/>
                    <a:gd name="T34" fmla="*/ 773 w 1445"/>
                    <a:gd name="T35" fmla="*/ 480 h 1013"/>
                    <a:gd name="T36" fmla="*/ 720 w 1445"/>
                    <a:gd name="T37" fmla="*/ 576 h 1013"/>
                    <a:gd name="T38" fmla="*/ 778 w 1445"/>
                    <a:gd name="T39" fmla="*/ 575 h 1013"/>
                    <a:gd name="T40" fmla="*/ 824 w 1445"/>
                    <a:gd name="T41" fmla="*/ 431 h 1013"/>
                    <a:gd name="T42" fmla="*/ 396 w 1445"/>
                    <a:gd name="T43" fmla="*/ 406 h 1013"/>
                    <a:gd name="T44" fmla="*/ 336 w 1445"/>
                    <a:gd name="T45" fmla="*/ 433 h 1013"/>
                    <a:gd name="T46" fmla="*/ 400 w 1445"/>
                    <a:gd name="T47" fmla="*/ 456 h 1013"/>
                    <a:gd name="T48" fmla="*/ 371 w 1445"/>
                    <a:gd name="T49" fmla="*/ 540 h 1013"/>
                    <a:gd name="T50" fmla="*/ 1249 w 1445"/>
                    <a:gd name="T51" fmla="*/ 480 h 1013"/>
                    <a:gd name="T52" fmla="*/ 1278 w 1445"/>
                    <a:gd name="T53" fmla="*/ 421 h 1013"/>
                    <a:gd name="T54" fmla="*/ 1218 w 1445"/>
                    <a:gd name="T55" fmla="*/ 537 h 1013"/>
                    <a:gd name="T56" fmla="*/ 1284 w 1445"/>
                    <a:gd name="T57" fmla="*/ 516 h 1013"/>
                    <a:gd name="T58" fmla="*/ 1212 w 1445"/>
                    <a:gd name="T59" fmla="*/ 480 h 1013"/>
                    <a:gd name="T60" fmla="*/ 624 w 1445"/>
                    <a:gd name="T61" fmla="*/ 474 h 1013"/>
                    <a:gd name="T62" fmla="*/ 516 w 1445"/>
                    <a:gd name="T63" fmla="*/ 440 h 1013"/>
                    <a:gd name="T64" fmla="*/ 615 w 1445"/>
                    <a:gd name="T65" fmla="*/ 534 h 1013"/>
                    <a:gd name="T66" fmla="*/ 575 w 1445"/>
                    <a:gd name="T67" fmla="*/ 517 h 1013"/>
                    <a:gd name="T68" fmla="*/ 905 w 1445"/>
                    <a:gd name="T69" fmla="*/ 540 h 1013"/>
                    <a:gd name="T70" fmla="*/ 896 w 1445"/>
                    <a:gd name="T71" fmla="*/ 406 h 1013"/>
                    <a:gd name="T72" fmla="*/ 693 w 1445"/>
                    <a:gd name="T73" fmla="*/ 405 h 1013"/>
                    <a:gd name="T74" fmla="*/ 682 w 1445"/>
                    <a:gd name="T75" fmla="*/ 483 h 1013"/>
                    <a:gd name="T76" fmla="*/ 700 w 1445"/>
                    <a:gd name="T77" fmla="*/ 518 h 1013"/>
                    <a:gd name="T78" fmla="*/ 643 w 1445"/>
                    <a:gd name="T79" fmla="*/ 518 h 1013"/>
                    <a:gd name="T80" fmla="*/ 722 w 1445"/>
                    <a:gd name="T81" fmla="*/ 469 h 1013"/>
                    <a:gd name="T82" fmla="*/ 695 w 1445"/>
                    <a:gd name="T83" fmla="*/ 427 h 1013"/>
                    <a:gd name="T84" fmla="*/ 733 w 1445"/>
                    <a:gd name="T85" fmla="*/ 414 h 1013"/>
                    <a:gd name="T86" fmla="*/ 232 w 1445"/>
                    <a:gd name="T87" fmla="*/ 475 h 1013"/>
                    <a:gd name="T88" fmla="*/ 256 w 1445"/>
                    <a:gd name="T89" fmla="*/ 519 h 1013"/>
                    <a:gd name="T90" fmla="*/ 212 w 1445"/>
                    <a:gd name="T91" fmla="*/ 527 h 1013"/>
                    <a:gd name="T92" fmla="*/ 264 w 1445"/>
                    <a:gd name="T93" fmla="*/ 459 h 1013"/>
                    <a:gd name="T94" fmla="*/ 263 w 1445"/>
                    <a:gd name="T95" fmla="*/ 427 h 1013"/>
                    <a:gd name="T96" fmla="*/ 301 w 1445"/>
                    <a:gd name="T97" fmla="*/ 415 h 1013"/>
                    <a:gd name="T98" fmla="*/ 1091 w 1445"/>
                    <a:gd name="T99" fmla="*/ 527 h 1013"/>
                    <a:gd name="T100" fmla="*/ 1159 w 1445"/>
                    <a:gd name="T101" fmla="*/ 513 h 1013"/>
                    <a:gd name="T102" fmla="*/ 1129 w 1445"/>
                    <a:gd name="T103" fmla="*/ 429 h 1013"/>
                    <a:gd name="T104" fmla="*/ 1164 w 1445"/>
                    <a:gd name="T105" fmla="*/ 409 h 1013"/>
                    <a:gd name="T106" fmla="*/ 459 w 1445"/>
                    <a:gd name="T107" fmla="*/ 445 h 1013"/>
                    <a:gd name="T108" fmla="*/ 486 w 1445"/>
                    <a:gd name="T109" fmla="*/ 529 h 1013"/>
                    <a:gd name="T110" fmla="*/ 466 w 1445"/>
                    <a:gd name="T111" fmla="*/ 354 h 1013"/>
                    <a:gd name="T112" fmla="*/ 987 w 1445"/>
                    <a:gd name="T113" fmla="*/ 531 h 1013"/>
                    <a:gd name="T114" fmla="*/ 1015 w 1445"/>
                    <a:gd name="T115" fmla="*/ 461 h 1013"/>
                    <a:gd name="T116" fmla="*/ 1064 w 1445"/>
                    <a:gd name="T117" fmla="*/ 414 h 1013"/>
                    <a:gd name="T118" fmla="*/ 1013 w 1445"/>
                    <a:gd name="T119" fmla="*/ 413 h 1013"/>
                    <a:gd name="T120" fmla="*/ 987 w 1445"/>
                    <a:gd name="T121" fmla="*/ 47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5" h="1013">
                      <a:moveTo>
                        <a:pt x="398" y="0"/>
                      </a:moveTo>
                      <a:cubicBezTo>
                        <a:pt x="407" y="1"/>
                        <a:pt x="416" y="2"/>
                        <a:pt x="424" y="3"/>
                      </a:cubicBezTo>
                      <a:cubicBezTo>
                        <a:pt x="473" y="12"/>
                        <a:pt x="517" y="32"/>
                        <a:pt x="556" y="63"/>
                      </a:cubicBezTo>
                      <a:cubicBezTo>
                        <a:pt x="571" y="76"/>
                        <a:pt x="585" y="90"/>
                        <a:pt x="597" y="106"/>
                      </a:cubicBezTo>
                      <a:cubicBezTo>
                        <a:pt x="599" y="109"/>
                        <a:pt x="601" y="108"/>
                        <a:pt x="603" y="106"/>
                      </a:cubicBezTo>
                      <a:cubicBezTo>
                        <a:pt x="624" y="85"/>
                        <a:pt x="647" y="68"/>
                        <a:pt x="673" y="56"/>
                      </a:cubicBezTo>
                      <a:cubicBezTo>
                        <a:pt x="700" y="43"/>
                        <a:pt x="729" y="35"/>
                        <a:pt x="759" y="32"/>
                      </a:cubicBezTo>
                      <a:cubicBezTo>
                        <a:pt x="813" y="27"/>
                        <a:pt x="863" y="38"/>
                        <a:pt x="910" y="66"/>
                      </a:cubicBezTo>
                      <a:cubicBezTo>
                        <a:pt x="948" y="88"/>
                        <a:pt x="977" y="118"/>
                        <a:pt x="1000" y="155"/>
                      </a:cubicBezTo>
                      <a:cubicBezTo>
                        <a:pt x="1001" y="156"/>
                        <a:pt x="1002" y="157"/>
                        <a:pt x="1002" y="159"/>
                      </a:cubicBezTo>
                      <a:cubicBezTo>
                        <a:pt x="1004" y="162"/>
                        <a:pt x="1006" y="162"/>
                        <a:pt x="1009" y="161"/>
                      </a:cubicBezTo>
                      <a:cubicBezTo>
                        <a:pt x="1029" y="152"/>
                        <a:pt x="1051" y="145"/>
                        <a:pt x="1073" y="141"/>
                      </a:cubicBezTo>
                      <a:cubicBezTo>
                        <a:pt x="1096" y="137"/>
                        <a:pt x="1120" y="135"/>
                        <a:pt x="1144" y="136"/>
                      </a:cubicBezTo>
                      <a:cubicBezTo>
                        <a:pt x="1187" y="138"/>
                        <a:pt x="1228" y="148"/>
                        <a:pt x="1266" y="168"/>
                      </a:cubicBezTo>
                      <a:cubicBezTo>
                        <a:pt x="1325" y="197"/>
                        <a:pt x="1370" y="240"/>
                        <a:pt x="1402" y="297"/>
                      </a:cubicBezTo>
                      <a:cubicBezTo>
                        <a:pt x="1423" y="335"/>
                        <a:pt x="1435" y="376"/>
                        <a:pt x="1439" y="419"/>
                      </a:cubicBezTo>
                      <a:cubicBezTo>
                        <a:pt x="1445" y="475"/>
                        <a:pt x="1436" y="529"/>
                        <a:pt x="1412" y="581"/>
                      </a:cubicBezTo>
                      <a:cubicBezTo>
                        <a:pt x="1395" y="619"/>
                        <a:pt x="1370" y="653"/>
                        <a:pt x="1339" y="681"/>
                      </a:cubicBezTo>
                      <a:cubicBezTo>
                        <a:pt x="1291" y="725"/>
                        <a:pt x="1235" y="751"/>
                        <a:pt x="1170" y="760"/>
                      </a:cubicBezTo>
                      <a:cubicBezTo>
                        <a:pt x="1138" y="764"/>
                        <a:pt x="1106" y="763"/>
                        <a:pt x="1074" y="758"/>
                      </a:cubicBezTo>
                      <a:cubicBezTo>
                        <a:pt x="1070" y="757"/>
                        <a:pt x="1068" y="758"/>
                        <a:pt x="1066" y="761"/>
                      </a:cubicBezTo>
                      <a:cubicBezTo>
                        <a:pt x="1057" y="777"/>
                        <a:pt x="1046" y="792"/>
                        <a:pt x="1032" y="805"/>
                      </a:cubicBezTo>
                      <a:cubicBezTo>
                        <a:pt x="997" y="841"/>
                        <a:pt x="954" y="863"/>
                        <a:pt x="904" y="870"/>
                      </a:cubicBezTo>
                      <a:cubicBezTo>
                        <a:pt x="862" y="877"/>
                        <a:pt x="822" y="871"/>
                        <a:pt x="782" y="855"/>
                      </a:cubicBezTo>
                      <a:cubicBezTo>
                        <a:pt x="782" y="855"/>
                        <a:pt x="781" y="854"/>
                        <a:pt x="780" y="854"/>
                      </a:cubicBezTo>
                      <a:cubicBezTo>
                        <a:pt x="772" y="850"/>
                        <a:pt x="772" y="850"/>
                        <a:pt x="767" y="859"/>
                      </a:cubicBezTo>
                      <a:cubicBezTo>
                        <a:pt x="744" y="909"/>
                        <a:pt x="708" y="947"/>
                        <a:pt x="661" y="974"/>
                      </a:cubicBezTo>
                      <a:cubicBezTo>
                        <a:pt x="629" y="992"/>
                        <a:pt x="596" y="1003"/>
                        <a:pt x="560" y="1006"/>
                      </a:cubicBezTo>
                      <a:cubicBezTo>
                        <a:pt x="490" y="1013"/>
                        <a:pt x="427" y="995"/>
                        <a:pt x="372" y="951"/>
                      </a:cubicBezTo>
                      <a:cubicBezTo>
                        <a:pt x="336" y="923"/>
                        <a:pt x="309" y="887"/>
                        <a:pt x="292" y="844"/>
                      </a:cubicBezTo>
                      <a:cubicBezTo>
                        <a:pt x="291" y="840"/>
                        <a:pt x="289" y="839"/>
                        <a:pt x="285" y="839"/>
                      </a:cubicBezTo>
                      <a:cubicBezTo>
                        <a:pt x="269" y="843"/>
                        <a:pt x="252" y="844"/>
                        <a:pt x="236" y="844"/>
                      </a:cubicBezTo>
                      <a:cubicBezTo>
                        <a:pt x="187" y="842"/>
                        <a:pt x="143" y="828"/>
                        <a:pt x="104" y="800"/>
                      </a:cubicBezTo>
                      <a:cubicBezTo>
                        <a:pt x="70" y="777"/>
                        <a:pt x="44" y="746"/>
                        <a:pt x="26" y="709"/>
                      </a:cubicBezTo>
                      <a:cubicBezTo>
                        <a:pt x="12" y="682"/>
                        <a:pt x="4" y="654"/>
                        <a:pt x="1" y="624"/>
                      </a:cubicBezTo>
                      <a:cubicBezTo>
                        <a:pt x="1" y="622"/>
                        <a:pt x="1" y="621"/>
                        <a:pt x="0" y="620"/>
                      </a:cubicBezTo>
                      <a:cubicBezTo>
                        <a:pt x="0" y="607"/>
                        <a:pt x="0" y="594"/>
                        <a:pt x="0" y="581"/>
                      </a:cubicBezTo>
                      <a:cubicBezTo>
                        <a:pt x="1" y="580"/>
                        <a:pt x="1" y="579"/>
                        <a:pt x="1" y="578"/>
                      </a:cubicBezTo>
                      <a:cubicBezTo>
                        <a:pt x="2" y="568"/>
                        <a:pt x="4" y="558"/>
                        <a:pt x="6" y="547"/>
                      </a:cubicBezTo>
                      <a:cubicBezTo>
                        <a:pt x="21" y="481"/>
                        <a:pt x="58" y="429"/>
                        <a:pt x="116" y="393"/>
                      </a:cubicBezTo>
                      <a:cubicBezTo>
                        <a:pt x="119" y="391"/>
                        <a:pt x="120" y="389"/>
                        <a:pt x="118" y="385"/>
                      </a:cubicBezTo>
                      <a:cubicBezTo>
                        <a:pt x="106" y="355"/>
                        <a:pt x="99" y="325"/>
                        <a:pt x="98" y="293"/>
                      </a:cubicBezTo>
                      <a:cubicBezTo>
                        <a:pt x="96" y="270"/>
                        <a:pt x="98" y="247"/>
                        <a:pt x="103" y="224"/>
                      </a:cubicBezTo>
                      <a:cubicBezTo>
                        <a:pt x="115" y="163"/>
                        <a:pt x="145" y="112"/>
                        <a:pt x="192" y="70"/>
                      </a:cubicBezTo>
                      <a:cubicBezTo>
                        <a:pt x="232" y="34"/>
                        <a:pt x="278" y="12"/>
                        <a:pt x="332" y="3"/>
                      </a:cubicBezTo>
                      <a:cubicBezTo>
                        <a:pt x="340" y="2"/>
                        <a:pt x="348" y="1"/>
                        <a:pt x="357" y="0"/>
                      </a:cubicBezTo>
                      <a:cubicBezTo>
                        <a:pt x="370" y="0"/>
                        <a:pt x="384" y="0"/>
                        <a:pt x="398" y="0"/>
                      </a:cubicBezTo>
                      <a:close/>
                      <a:moveTo>
                        <a:pt x="824" y="431"/>
                      </a:moveTo>
                      <a:cubicBezTo>
                        <a:pt x="824" y="431"/>
                        <a:pt x="824" y="431"/>
                        <a:pt x="824" y="431"/>
                      </a:cubicBezTo>
                      <a:cubicBezTo>
                        <a:pt x="827" y="431"/>
                        <a:pt x="830" y="431"/>
                        <a:pt x="834" y="431"/>
                      </a:cubicBezTo>
                      <a:cubicBezTo>
                        <a:pt x="837" y="431"/>
                        <a:pt x="839" y="429"/>
                        <a:pt x="840" y="426"/>
                      </a:cubicBezTo>
                      <a:cubicBezTo>
                        <a:pt x="840" y="422"/>
                        <a:pt x="841" y="418"/>
                        <a:pt x="842" y="414"/>
                      </a:cubicBezTo>
                      <a:cubicBezTo>
                        <a:pt x="843" y="409"/>
                        <a:pt x="841" y="408"/>
                        <a:pt x="837" y="408"/>
                      </a:cubicBezTo>
                      <a:cubicBezTo>
                        <a:pt x="830" y="408"/>
                        <a:pt x="824" y="408"/>
                        <a:pt x="817" y="408"/>
                      </a:cubicBezTo>
                      <a:cubicBezTo>
                        <a:pt x="814" y="408"/>
                        <a:pt x="813" y="407"/>
                        <a:pt x="814" y="403"/>
                      </a:cubicBezTo>
                      <a:cubicBezTo>
                        <a:pt x="815" y="399"/>
                        <a:pt x="816" y="394"/>
                        <a:pt x="817" y="390"/>
                      </a:cubicBezTo>
                      <a:cubicBezTo>
                        <a:pt x="820" y="381"/>
                        <a:pt x="826" y="376"/>
                        <a:pt x="835" y="375"/>
                      </a:cubicBezTo>
                      <a:cubicBezTo>
                        <a:pt x="840" y="374"/>
                        <a:pt x="844" y="375"/>
                        <a:pt x="848" y="376"/>
                      </a:cubicBezTo>
                      <a:cubicBezTo>
                        <a:pt x="852" y="377"/>
                        <a:pt x="854" y="376"/>
                        <a:pt x="855" y="372"/>
                      </a:cubicBezTo>
                      <a:cubicBezTo>
                        <a:pt x="856" y="368"/>
                        <a:pt x="858" y="365"/>
                        <a:pt x="859" y="361"/>
                      </a:cubicBezTo>
                      <a:cubicBezTo>
                        <a:pt x="861" y="356"/>
                        <a:pt x="860" y="355"/>
                        <a:pt x="855" y="353"/>
                      </a:cubicBezTo>
                      <a:cubicBezTo>
                        <a:pt x="848" y="351"/>
                        <a:pt x="840" y="352"/>
                        <a:pt x="833" y="352"/>
                      </a:cubicBezTo>
                      <a:cubicBezTo>
                        <a:pt x="816" y="353"/>
                        <a:pt x="804" y="360"/>
                        <a:pt x="796" y="375"/>
                      </a:cubicBezTo>
                      <a:cubicBezTo>
                        <a:pt x="791" y="384"/>
                        <a:pt x="788" y="393"/>
                        <a:pt x="787" y="403"/>
                      </a:cubicBezTo>
                      <a:cubicBezTo>
                        <a:pt x="786" y="406"/>
                        <a:pt x="785" y="408"/>
                        <a:pt x="781" y="408"/>
                      </a:cubicBezTo>
                      <a:cubicBezTo>
                        <a:pt x="777" y="408"/>
                        <a:pt x="773" y="408"/>
                        <a:pt x="769" y="408"/>
                      </a:cubicBezTo>
                      <a:cubicBezTo>
                        <a:pt x="766" y="408"/>
                        <a:pt x="764" y="409"/>
                        <a:pt x="764" y="412"/>
                      </a:cubicBezTo>
                      <a:cubicBezTo>
                        <a:pt x="763" y="417"/>
                        <a:pt x="762" y="421"/>
                        <a:pt x="761" y="425"/>
                      </a:cubicBezTo>
                      <a:cubicBezTo>
                        <a:pt x="761" y="429"/>
                        <a:pt x="762" y="431"/>
                        <a:pt x="766" y="431"/>
                      </a:cubicBezTo>
                      <a:cubicBezTo>
                        <a:pt x="768" y="431"/>
                        <a:pt x="771" y="431"/>
                        <a:pt x="774" y="431"/>
                      </a:cubicBezTo>
                      <a:cubicBezTo>
                        <a:pt x="782" y="431"/>
                        <a:pt x="782" y="431"/>
                        <a:pt x="781" y="439"/>
                      </a:cubicBezTo>
                      <a:cubicBezTo>
                        <a:pt x="778" y="452"/>
                        <a:pt x="776" y="466"/>
                        <a:pt x="773" y="480"/>
                      </a:cubicBezTo>
                      <a:cubicBezTo>
                        <a:pt x="769" y="502"/>
                        <a:pt x="766" y="525"/>
                        <a:pt x="761" y="547"/>
                      </a:cubicBezTo>
                      <a:cubicBezTo>
                        <a:pt x="760" y="550"/>
                        <a:pt x="759" y="554"/>
                        <a:pt x="758" y="557"/>
                      </a:cubicBezTo>
                      <a:cubicBezTo>
                        <a:pt x="753" y="572"/>
                        <a:pt x="742" y="577"/>
                        <a:pt x="727" y="573"/>
                      </a:cubicBezTo>
                      <a:cubicBezTo>
                        <a:pt x="723" y="572"/>
                        <a:pt x="721" y="573"/>
                        <a:pt x="720" y="576"/>
                      </a:cubicBezTo>
                      <a:cubicBezTo>
                        <a:pt x="718" y="580"/>
                        <a:pt x="717" y="584"/>
                        <a:pt x="716" y="588"/>
                      </a:cubicBezTo>
                      <a:cubicBezTo>
                        <a:pt x="714" y="592"/>
                        <a:pt x="715" y="594"/>
                        <a:pt x="719" y="595"/>
                      </a:cubicBezTo>
                      <a:cubicBezTo>
                        <a:pt x="727" y="597"/>
                        <a:pt x="734" y="597"/>
                        <a:pt x="742" y="597"/>
                      </a:cubicBezTo>
                      <a:cubicBezTo>
                        <a:pt x="758" y="596"/>
                        <a:pt x="770" y="589"/>
                        <a:pt x="778" y="575"/>
                      </a:cubicBezTo>
                      <a:cubicBezTo>
                        <a:pt x="784" y="565"/>
                        <a:pt x="787" y="555"/>
                        <a:pt x="789" y="545"/>
                      </a:cubicBezTo>
                      <a:cubicBezTo>
                        <a:pt x="795" y="509"/>
                        <a:pt x="801" y="473"/>
                        <a:pt x="808" y="436"/>
                      </a:cubicBezTo>
                      <a:cubicBezTo>
                        <a:pt x="808" y="432"/>
                        <a:pt x="810" y="430"/>
                        <a:pt x="815" y="431"/>
                      </a:cubicBezTo>
                      <a:cubicBezTo>
                        <a:pt x="818" y="431"/>
                        <a:pt x="821" y="431"/>
                        <a:pt x="824" y="431"/>
                      </a:cubicBezTo>
                      <a:close/>
                      <a:moveTo>
                        <a:pt x="432" y="487"/>
                      </a:moveTo>
                      <a:cubicBezTo>
                        <a:pt x="432" y="487"/>
                        <a:pt x="432" y="487"/>
                        <a:pt x="431" y="487"/>
                      </a:cubicBezTo>
                      <a:cubicBezTo>
                        <a:pt x="431" y="474"/>
                        <a:pt x="432" y="461"/>
                        <a:pt x="431" y="448"/>
                      </a:cubicBezTo>
                      <a:cubicBezTo>
                        <a:pt x="431" y="425"/>
                        <a:pt x="419" y="411"/>
                        <a:pt x="396" y="406"/>
                      </a:cubicBezTo>
                      <a:cubicBezTo>
                        <a:pt x="385" y="404"/>
                        <a:pt x="374" y="405"/>
                        <a:pt x="363" y="406"/>
                      </a:cubicBezTo>
                      <a:cubicBezTo>
                        <a:pt x="354" y="407"/>
                        <a:pt x="345" y="410"/>
                        <a:pt x="336" y="414"/>
                      </a:cubicBezTo>
                      <a:cubicBezTo>
                        <a:pt x="331" y="416"/>
                        <a:pt x="330" y="418"/>
                        <a:pt x="332" y="423"/>
                      </a:cubicBezTo>
                      <a:cubicBezTo>
                        <a:pt x="333" y="426"/>
                        <a:pt x="335" y="429"/>
                        <a:pt x="336" y="433"/>
                      </a:cubicBezTo>
                      <a:cubicBezTo>
                        <a:pt x="337" y="437"/>
                        <a:pt x="339" y="438"/>
                        <a:pt x="343" y="436"/>
                      </a:cubicBezTo>
                      <a:cubicBezTo>
                        <a:pt x="355" y="430"/>
                        <a:pt x="367" y="428"/>
                        <a:pt x="379" y="428"/>
                      </a:cubicBezTo>
                      <a:cubicBezTo>
                        <a:pt x="397" y="428"/>
                        <a:pt x="405" y="436"/>
                        <a:pt x="405" y="452"/>
                      </a:cubicBezTo>
                      <a:cubicBezTo>
                        <a:pt x="405" y="455"/>
                        <a:pt x="404" y="457"/>
                        <a:pt x="400" y="456"/>
                      </a:cubicBezTo>
                      <a:cubicBezTo>
                        <a:pt x="388" y="454"/>
                        <a:pt x="376" y="454"/>
                        <a:pt x="365" y="456"/>
                      </a:cubicBezTo>
                      <a:cubicBezTo>
                        <a:pt x="343" y="459"/>
                        <a:pt x="321" y="473"/>
                        <a:pt x="324" y="504"/>
                      </a:cubicBezTo>
                      <a:cubicBezTo>
                        <a:pt x="325" y="517"/>
                        <a:pt x="331" y="527"/>
                        <a:pt x="343" y="533"/>
                      </a:cubicBezTo>
                      <a:cubicBezTo>
                        <a:pt x="352" y="538"/>
                        <a:pt x="361" y="540"/>
                        <a:pt x="371" y="540"/>
                      </a:cubicBezTo>
                      <a:cubicBezTo>
                        <a:pt x="390" y="541"/>
                        <a:pt x="408" y="538"/>
                        <a:pt x="426" y="534"/>
                      </a:cubicBezTo>
                      <a:cubicBezTo>
                        <a:pt x="430" y="533"/>
                        <a:pt x="432" y="531"/>
                        <a:pt x="432" y="526"/>
                      </a:cubicBezTo>
                      <a:cubicBezTo>
                        <a:pt x="431" y="513"/>
                        <a:pt x="432" y="500"/>
                        <a:pt x="432" y="487"/>
                      </a:cubicBezTo>
                      <a:close/>
                      <a:moveTo>
                        <a:pt x="1249" y="480"/>
                      </a:moveTo>
                      <a:cubicBezTo>
                        <a:pt x="1262" y="480"/>
                        <a:pt x="1274" y="480"/>
                        <a:pt x="1287" y="480"/>
                      </a:cubicBezTo>
                      <a:cubicBezTo>
                        <a:pt x="1291" y="480"/>
                        <a:pt x="1292" y="478"/>
                        <a:pt x="1293" y="474"/>
                      </a:cubicBezTo>
                      <a:cubicBezTo>
                        <a:pt x="1294" y="467"/>
                        <a:pt x="1293" y="461"/>
                        <a:pt x="1292" y="454"/>
                      </a:cubicBezTo>
                      <a:cubicBezTo>
                        <a:pt x="1291" y="441"/>
                        <a:pt x="1287" y="430"/>
                        <a:pt x="1278" y="421"/>
                      </a:cubicBezTo>
                      <a:cubicBezTo>
                        <a:pt x="1266" y="408"/>
                        <a:pt x="1251" y="405"/>
                        <a:pt x="1233" y="405"/>
                      </a:cubicBezTo>
                      <a:cubicBezTo>
                        <a:pt x="1206" y="407"/>
                        <a:pt x="1186" y="425"/>
                        <a:pt x="1180" y="452"/>
                      </a:cubicBezTo>
                      <a:cubicBezTo>
                        <a:pt x="1178" y="463"/>
                        <a:pt x="1177" y="475"/>
                        <a:pt x="1178" y="486"/>
                      </a:cubicBezTo>
                      <a:cubicBezTo>
                        <a:pt x="1181" y="510"/>
                        <a:pt x="1195" y="529"/>
                        <a:pt x="1218" y="537"/>
                      </a:cubicBezTo>
                      <a:cubicBezTo>
                        <a:pt x="1230" y="541"/>
                        <a:pt x="1243" y="541"/>
                        <a:pt x="1256" y="540"/>
                      </a:cubicBezTo>
                      <a:cubicBezTo>
                        <a:pt x="1266" y="539"/>
                        <a:pt x="1275" y="538"/>
                        <a:pt x="1284" y="534"/>
                      </a:cubicBezTo>
                      <a:cubicBezTo>
                        <a:pt x="1287" y="532"/>
                        <a:pt x="1289" y="530"/>
                        <a:pt x="1287" y="526"/>
                      </a:cubicBezTo>
                      <a:cubicBezTo>
                        <a:pt x="1286" y="523"/>
                        <a:pt x="1285" y="520"/>
                        <a:pt x="1284" y="516"/>
                      </a:cubicBezTo>
                      <a:cubicBezTo>
                        <a:pt x="1282" y="512"/>
                        <a:pt x="1280" y="511"/>
                        <a:pt x="1275" y="512"/>
                      </a:cubicBezTo>
                      <a:cubicBezTo>
                        <a:pt x="1264" y="517"/>
                        <a:pt x="1252" y="518"/>
                        <a:pt x="1240" y="517"/>
                      </a:cubicBezTo>
                      <a:cubicBezTo>
                        <a:pt x="1221" y="516"/>
                        <a:pt x="1208" y="504"/>
                        <a:pt x="1207" y="485"/>
                      </a:cubicBezTo>
                      <a:cubicBezTo>
                        <a:pt x="1207" y="481"/>
                        <a:pt x="1208" y="480"/>
                        <a:pt x="1212" y="480"/>
                      </a:cubicBezTo>
                      <a:cubicBezTo>
                        <a:pt x="1224" y="480"/>
                        <a:pt x="1237" y="480"/>
                        <a:pt x="1249" y="480"/>
                      </a:cubicBezTo>
                      <a:close/>
                      <a:moveTo>
                        <a:pt x="581" y="480"/>
                      </a:moveTo>
                      <a:cubicBezTo>
                        <a:pt x="594" y="480"/>
                        <a:pt x="606" y="480"/>
                        <a:pt x="619" y="480"/>
                      </a:cubicBezTo>
                      <a:cubicBezTo>
                        <a:pt x="623" y="480"/>
                        <a:pt x="624" y="478"/>
                        <a:pt x="624" y="474"/>
                      </a:cubicBezTo>
                      <a:cubicBezTo>
                        <a:pt x="624" y="468"/>
                        <a:pt x="625" y="462"/>
                        <a:pt x="624" y="456"/>
                      </a:cubicBezTo>
                      <a:cubicBezTo>
                        <a:pt x="623" y="437"/>
                        <a:pt x="615" y="421"/>
                        <a:pt x="598" y="412"/>
                      </a:cubicBezTo>
                      <a:cubicBezTo>
                        <a:pt x="587" y="406"/>
                        <a:pt x="575" y="404"/>
                        <a:pt x="563" y="406"/>
                      </a:cubicBezTo>
                      <a:cubicBezTo>
                        <a:pt x="540" y="408"/>
                        <a:pt x="524" y="419"/>
                        <a:pt x="516" y="440"/>
                      </a:cubicBezTo>
                      <a:cubicBezTo>
                        <a:pt x="507" y="459"/>
                        <a:pt x="507" y="480"/>
                        <a:pt x="513" y="500"/>
                      </a:cubicBezTo>
                      <a:cubicBezTo>
                        <a:pt x="518" y="518"/>
                        <a:pt x="530" y="530"/>
                        <a:pt x="548" y="536"/>
                      </a:cubicBezTo>
                      <a:cubicBezTo>
                        <a:pt x="561" y="541"/>
                        <a:pt x="575" y="541"/>
                        <a:pt x="588" y="540"/>
                      </a:cubicBezTo>
                      <a:cubicBezTo>
                        <a:pt x="598" y="539"/>
                        <a:pt x="607" y="537"/>
                        <a:pt x="615" y="534"/>
                      </a:cubicBezTo>
                      <a:cubicBezTo>
                        <a:pt x="619" y="532"/>
                        <a:pt x="620" y="530"/>
                        <a:pt x="619" y="527"/>
                      </a:cubicBezTo>
                      <a:cubicBezTo>
                        <a:pt x="617" y="523"/>
                        <a:pt x="616" y="519"/>
                        <a:pt x="615" y="515"/>
                      </a:cubicBezTo>
                      <a:cubicBezTo>
                        <a:pt x="614" y="511"/>
                        <a:pt x="611" y="511"/>
                        <a:pt x="608" y="512"/>
                      </a:cubicBezTo>
                      <a:cubicBezTo>
                        <a:pt x="597" y="516"/>
                        <a:pt x="586" y="517"/>
                        <a:pt x="575" y="517"/>
                      </a:cubicBezTo>
                      <a:cubicBezTo>
                        <a:pt x="554" y="517"/>
                        <a:pt x="542" y="507"/>
                        <a:pt x="539" y="485"/>
                      </a:cubicBezTo>
                      <a:cubicBezTo>
                        <a:pt x="538" y="481"/>
                        <a:pt x="539" y="480"/>
                        <a:pt x="543" y="480"/>
                      </a:cubicBezTo>
                      <a:cubicBezTo>
                        <a:pt x="556" y="480"/>
                        <a:pt x="568" y="480"/>
                        <a:pt x="581" y="480"/>
                      </a:cubicBezTo>
                      <a:close/>
                      <a:moveTo>
                        <a:pt x="905" y="540"/>
                      </a:moveTo>
                      <a:cubicBezTo>
                        <a:pt x="935" y="540"/>
                        <a:pt x="956" y="524"/>
                        <a:pt x="963" y="495"/>
                      </a:cubicBezTo>
                      <a:cubicBezTo>
                        <a:pt x="966" y="481"/>
                        <a:pt x="966" y="467"/>
                        <a:pt x="963" y="452"/>
                      </a:cubicBezTo>
                      <a:cubicBezTo>
                        <a:pt x="959" y="435"/>
                        <a:pt x="950" y="421"/>
                        <a:pt x="934" y="412"/>
                      </a:cubicBezTo>
                      <a:cubicBezTo>
                        <a:pt x="922" y="406"/>
                        <a:pt x="910" y="404"/>
                        <a:pt x="896" y="406"/>
                      </a:cubicBezTo>
                      <a:cubicBezTo>
                        <a:pt x="877" y="408"/>
                        <a:pt x="863" y="417"/>
                        <a:pt x="854" y="433"/>
                      </a:cubicBezTo>
                      <a:cubicBezTo>
                        <a:pt x="845" y="449"/>
                        <a:pt x="844" y="467"/>
                        <a:pt x="845" y="485"/>
                      </a:cubicBezTo>
                      <a:cubicBezTo>
                        <a:pt x="848" y="519"/>
                        <a:pt x="871" y="540"/>
                        <a:pt x="905" y="540"/>
                      </a:cubicBezTo>
                      <a:close/>
                      <a:moveTo>
                        <a:pt x="693" y="405"/>
                      </a:moveTo>
                      <a:cubicBezTo>
                        <a:pt x="691" y="405"/>
                        <a:pt x="689" y="405"/>
                        <a:pt x="687" y="405"/>
                      </a:cubicBezTo>
                      <a:cubicBezTo>
                        <a:pt x="672" y="406"/>
                        <a:pt x="659" y="411"/>
                        <a:pt x="651" y="424"/>
                      </a:cubicBezTo>
                      <a:cubicBezTo>
                        <a:pt x="641" y="440"/>
                        <a:pt x="642" y="464"/>
                        <a:pt x="662" y="474"/>
                      </a:cubicBezTo>
                      <a:cubicBezTo>
                        <a:pt x="668" y="478"/>
                        <a:pt x="675" y="480"/>
                        <a:pt x="682" y="483"/>
                      </a:cubicBezTo>
                      <a:cubicBezTo>
                        <a:pt x="690" y="485"/>
                        <a:pt x="699" y="487"/>
                        <a:pt x="706" y="491"/>
                      </a:cubicBezTo>
                      <a:cubicBezTo>
                        <a:pt x="711" y="494"/>
                        <a:pt x="715" y="497"/>
                        <a:pt x="715" y="504"/>
                      </a:cubicBezTo>
                      <a:cubicBezTo>
                        <a:pt x="714" y="510"/>
                        <a:pt x="711" y="514"/>
                        <a:pt x="705" y="517"/>
                      </a:cubicBezTo>
                      <a:cubicBezTo>
                        <a:pt x="703" y="517"/>
                        <a:pt x="701" y="518"/>
                        <a:pt x="700" y="518"/>
                      </a:cubicBezTo>
                      <a:cubicBezTo>
                        <a:pt x="691" y="520"/>
                        <a:pt x="683" y="518"/>
                        <a:pt x="674" y="516"/>
                      </a:cubicBezTo>
                      <a:cubicBezTo>
                        <a:pt x="667" y="514"/>
                        <a:pt x="660" y="510"/>
                        <a:pt x="653" y="506"/>
                      </a:cubicBezTo>
                      <a:cubicBezTo>
                        <a:pt x="650" y="504"/>
                        <a:pt x="648" y="504"/>
                        <a:pt x="646" y="509"/>
                      </a:cubicBezTo>
                      <a:cubicBezTo>
                        <a:pt x="645" y="512"/>
                        <a:pt x="644" y="515"/>
                        <a:pt x="643" y="518"/>
                      </a:cubicBezTo>
                      <a:cubicBezTo>
                        <a:pt x="640" y="525"/>
                        <a:pt x="641" y="525"/>
                        <a:pt x="647" y="529"/>
                      </a:cubicBezTo>
                      <a:cubicBezTo>
                        <a:pt x="665" y="539"/>
                        <a:pt x="684" y="542"/>
                        <a:pt x="704" y="540"/>
                      </a:cubicBezTo>
                      <a:cubicBezTo>
                        <a:pt x="726" y="538"/>
                        <a:pt x="740" y="523"/>
                        <a:pt x="741" y="502"/>
                      </a:cubicBezTo>
                      <a:cubicBezTo>
                        <a:pt x="742" y="487"/>
                        <a:pt x="735" y="476"/>
                        <a:pt x="722" y="469"/>
                      </a:cubicBezTo>
                      <a:cubicBezTo>
                        <a:pt x="712" y="464"/>
                        <a:pt x="701" y="461"/>
                        <a:pt x="691" y="458"/>
                      </a:cubicBezTo>
                      <a:cubicBezTo>
                        <a:pt x="686" y="456"/>
                        <a:pt x="680" y="454"/>
                        <a:pt x="676" y="450"/>
                      </a:cubicBezTo>
                      <a:cubicBezTo>
                        <a:pt x="670" y="444"/>
                        <a:pt x="670" y="435"/>
                        <a:pt x="678" y="431"/>
                      </a:cubicBezTo>
                      <a:cubicBezTo>
                        <a:pt x="683" y="427"/>
                        <a:pt x="689" y="426"/>
                        <a:pt x="695" y="427"/>
                      </a:cubicBezTo>
                      <a:cubicBezTo>
                        <a:pt x="706" y="428"/>
                        <a:pt x="716" y="431"/>
                        <a:pt x="726" y="436"/>
                      </a:cubicBezTo>
                      <a:cubicBezTo>
                        <a:pt x="730" y="438"/>
                        <a:pt x="732" y="437"/>
                        <a:pt x="733" y="433"/>
                      </a:cubicBezTo>
                      <a:cubicBezTo>
                        <a:pt x="734" y="430"/>
                        <a:pt x="735" y="426"/>
                        <a:pt x="737" y="423"/>
                      </a:cubicBezTo>
                      <a:cubicBezTo>
                        <a:pt x="738" y="419"/>
                        <a:pt x="737" y="417"/>
                        <a:pt x="733" y="414"/>
                      </a:cubicBezTo>
                      <a:cubicBezTo>
                        <a:pt x="721" y="408"/>
                        <a:pt x="707" y="405"/>
                        <a:pt x="693" y="405"/>
                      </a:cubicBezTo>
                      <a:close/>
                      <a:moveTo>
                        <a:pt x="258" y="405"/>
                      </a:moveTo>
                      <a:cubicBezTo>
                        <a:pt x="248" y="404"/>
                        <a:pt x="237" y="407"/>
                        <a:pt x="227" y="414"/>
                      </a:cubicBezTo>
                      <a:cubicBezTo>
                        <a:pt x="209" y="427"/>
                        <a:pt x="205" y="463"/>
                        <a:pt x="232" y="475"/>
                      </a:cubicBezTo>
                      <a:cubicBezTo>
                        <a:pt x="239" y="479"/>
                        <a:pt x="246" y="481"/>
                        <a:pt x="253" y="483"/>
                      </a:cubicBezTo>
                      <a:cubicBezTo>
                        <a:pt x="260" y="486"/>
                        <a:pt x="268" y="488"/>
                        <a:pt x="275" y="492"/>
                      </a:cubicBezTo>
                      <a:cubicBezTo>
                        <a:pt x="284" y="497"/>
                        <a:pt x="285" y="506"/>
                        <a:pt x="278" y="513"/>
                      </a:cubicBezTo>
                      <a:cubicBezTo>
                        <a:pt x="272" y="519"/>
                        <a:pt x="264" y="519"/>
                        <a:pt x="256" y="519"/>
                      </a:cubicBezTo>
                      <a:cubicBezTo>
                        <a:pt x="243" y="517"/>
                        <a:pt x="232" y="513"/>
                        <a:pt x="221" y="506"/>
                      </a:cubicBezTo>
                      <a:cubicBezTo>
                        <a:pt x="217" y="504"/>
                        <a:pt x="215" y="504"/>
                        <a:pt x="214" y="509"/>
                      </a:cubicBezTo>
                      <a:cubicBezTo>
                        <a:pt x="212" y="513"/>
                        <a:pt x="211" y="517"/>
                        <a:pt x="210" y="521"/>
                      </a:cubicBezTo>
                      <a:cubicBezTo>
                        <a:pt x="208" y="524"/>
                        <a:pt x="209" y="526"/>
                        <a:pt x="212" y="527"/>
                      </a:cubicBezTo>
                      <a:cubicBezTo>
                        <a:pt x="235" y="541"/>
                        <a:pt x="260" y="545"/>
                        <a:pt x="286" y="536"/>
                      </a:cubicBezTo>
                      <a:cubicBezTo>
                        <a:pt x="300" y="531"/>
                        <a:pt x="307" y="520"/>
                        <a:pt x="308" y="506"/>
                      </a:cubicBezTo>
                      <a:cubicBezTo>
                        <a:pt x="311" y="491"/>
                        <a:pt x="305" y="479"/>
                        <a:pt x="292" y="471"/>
                      </a:cubicBezTo>
                      <a:cubicBezTo>
                        <a:pt x="283" y="465"/>
                        <a:pt x="273" y="463"/>
                        <a:pt x="264" y="459"/>
                      </a:cubicBezTo>
                      <a:cubicBezTo>
                        <a:pt x="257" y="457"/>
                        <a:pt x="251" y="455"/>
                        <a:pt x="246" y="452"/>
                      </a:cubicBezTo>
                      <a:cubicBezTo>
                        <a:pt x="241" y="449"/>
                        <a:pt x="238" y="445"/>
                        <a:pt x="239" y="440"/>
                      </a:cubicBezTo>
                      <a:cubicBezTo>
                        <a:pt x="240" y="435"/>
                        <a:pt x="243" y="431"/>
                        <a:pt x="248" y="429"/>
                      </a:cubicBezTo>
                      <a:cubicBezTo>
                        <a:pt x="253" y="427"/>
                        <a:pt x="258" y="426"/>
                        <a:pt x="263" y="427"/>
                      </a:cubicBezTo>
                      <a:cubicBezTo>
                        <a:pt x="274" y="429"/>
                        <a:pt x="284" y="431"/>
                        <a:pt x="294" y="436"/>
                      </a:cubicBezTo>
                      <a:cubicBezTo>
                        <a:pt x="297" y="438"/>
                        <a:pt x="299" y="437"/>
                        <a:pt x="300" y="433"/>
                      </a:cubicBezTo>
                      <a:cubicBezTo>
                        <a:pt x="302" y="429"/>
                        <a:pt x="303" y="426"/>
                        <a:pt x="304" y="422"/>
                      </a:cubicBezTo>
                      <a:cubicBezTo>
                        <a:pt x="306" y="418"/>
                        <a:pt x="305" y="416"/>
                        <a:pt x="301" y="415"/>
                      </a:cubicBezTo>
                      <a:cubicBezTo>
                        <a:pt x="288" y="408"/>
                        <a:pt x="275" y="405"/>
                        <a:pt x="258" y="405"/>
                      </a:cubicBezTo>
                      <a:close/>
                      <a:moveTo>
                        <a:pt x="1069" y="473"/>
                      </a:moveTo>
                      <a:cubicBezTo>
                        <a:pt x="1069" y="478"/>
                        <a:pt x="1069" y="484"/>
                        <a:pt x="1070" y="489"/>
                      </a:cubicBezTo>
                      <a:cubicBezTo>
                        <a:pt x="1073" y="504"/>
                        <a:pt x="1078" y="518"/>
                        <a:pt x="1091" y="527"/>
                      </a:cubicBezTo>
                      <a:cubicBezTo>
                        <a:pt x="1114" y="545"/>
                        <a:pt x="1140" y="542"/>
                        <a:pt x="1167" y="535"/>
                      </a:cubicBezTo>
                      <a:cubicBezTo>
                        <a:pt x="1170" y="534"/>
                        <a:pt x="1170" y="532"/>
                        <a:pt x="1169" y="529"/>
                      </a:cubicBezTo>
                      <a:cubicBezTo>
                        <a:pt x="1168" y="524"/>
                        <a:pt x="1166" y="520"/>
                        <a:pt x="1165" y="516"/>
                      </a:cubicBezTo>
                      <a:cubicBezTo>
                        <a:pt x="1164" y="513"/>
                        <a:pt x="1162" y="512"/>
                        <a:pt x="1159" y="513"/>
                      </a:cubicBezTo>
                      <a:cubicBezTo>
                        <a:pt x="1154" y="515"/>
                        <a:pt x="1148" y="516"/>
                        <a:pt x="1143" y="517"/>
                      </a:cubicBezTo>
                      <a:cubicBezTo>
                        <a:pt x="1127" y="518"/>
                        <a:pt x="1112" y="516"/>
                        <a:pt x="1103" y="500"/>
                      </a:cubicBezTo>
                      <a:cubicBezTo>
                        <a:pt x="1094" y="484"/>
                        <a:pt x="1095" y="466"/>
                        <a:pt x="1102" y="448"/>
                      </a:cubicBezTo>
                      <a:cubicBezTo>
                        <a:pt x="1107" y="436"/>
                        <a:pt x="1116" y="430"/>
                        <a:pt x="1129" y="429"/>
                      </a:cubicBezTo>
                      <a:cubicBezTo>
                        <a:pt x="1138" y="428"/>
                        <a:pt x="1147" y="429"/>
                        <a:pt x="1156" y="431"/>
                      </a:cubicBezTo>
                      <a:cubicBezTo>
                        <a:pt x="1160" y="432"/>
                        <a:pt x="1163" y="431"/>
                        <a:pt x="1164" y="427"/>
                      </a:cubicBezTo>
                      <a:cubicBezTo>
                        <a:pt x="1165" y="424"/>
                        <a:pt x="1166" y="420"/>
                        <a:pt x="1168" y="417"/>
                      </a:cubicBezTo>
                      <a:cubicBezTo>
                        <a:pt x="1169" y="413"/>
                        <a:pt x="1169" y="411"/>
                        <a:pt x="1164" y="409"/>
                      </a:cubicBezTo>
                      <a:cubicBezTo>
                        <a:pt x="1149" y="405"/>
                        <a:pt x="1134" y="404"/>
                        <a:pt x="1119" y="406"/>
                      </a:cubicBezTo>
                      <a:cubicBezTo>
                        <a:pt x="1106" y="408"/>
                        <a:pt x="1095" y="414"/>
                        <a:pt x="1086" y="424"/>
                      </a:cubicBezTo>
                      <a:cubicBezTo>
                        <a:pt x="1073" y="438"/>
                        <a:pt x="1069" y="455"/>
                        <a:pt x="1069" y="473"/>
                      </a:cubicBezTo>
                      <a:close/>
                      <a:moveTo>
                        <a:pt x="459" y="445"/>
                      </a:moveTo>
                      <a:cubicBezTo>
                        <a:pt x="459" y="474"/>
                        <a:pt x="459" y="502"/>
                        <a:pt x="459" y="531"/>
                      </a:cubicBezTo>
                      <a:cubicBezTo>
                        <a:pt x="459" y="537"/>
                        <a:pt x="460" y="537"/>
                        <a:pt x="466" y="537"/>
                      </a:cubicBezTo>
                      <a:cubicBezTo>
                        <a:pt x="470" y="537"/>
                        <a:pt x="474" y="537"/>
                        <a:pt x="478" y="537"/>
                      </a:cubicBezTo>
                      <a:cubicBezTo>
                        <a:pt x="486" y="537"/>
                        <a:pt x="486" y="537"/>
                        <a:pt x="486" y="529"/>
                      </a:cubicBezTo>
                      <a:cubicBezTo>
                        <a:pt x="486" y="474"/>
                        <a:pt x="486" y="418"/>
                        <a:pt x="486" y="363"/>
                      </a:cubicBezTo>
                      <a:cubicBezTo>
                        <a:pt x="486" y="362"/>
                        <a:pt x="486" y="361"/>
                        <a:pt x="486" y="359"/>
                      </a:cubicBezTo>
                      <a:cubicBezTo>
                        <a:pt x="486" y="356"/>
                        <a:pt x="484" y="354"/>
                        <a:pt x="481" y="354"/>
                      </a:cubicBezTo>
                      <a:cubicBezTo>
                        <a:pt x="476" y="354"/>
                        <a:pt x="471" y="354"/>
                        <a:pt x="466" y="354"/>
                      </a:cubicBezTo>
                      <a:cubicBezTo>
                        <a:pt x="460" y="354"/>
                        <a:pt x="459" y="354"/>
                        <a:pt x="459" y="361"/>
                      </a:cubicBezTo>
                      <a:cubicBezTo>
                        <a:pt x="459" y="389"/>
                        <a:pt x="459" y="417"/>
                        <a:pt x="459" y="445"/>
                      </a:cubicBezTo>
                      <a:close/>
                      <a:moveTo>
                        <a:pt x="987" y="472"/>
                      </a:moveTo>
                      <a:cubicBezTo>
                        <a:pt x="987" y="492"/>
                        <a:pt x="987" y="512"/>
                        <a:pt x="987" y="531"/>
                      </a:cubicBezTo>
                      <a:cubicBezTo>
                        <a:pt x="987" y="536"/>
                        <a:pt x="989" y="538"/>
                        <a:pt x="993" y="537"/>
                      </a:cubicBezTo>
                      <a:cubicBezTo>
                        <a:pt x="997" y="537"/>
                        <a:pt x="1000" y="537"/>
                        <a:pt x="1004" y="537"/>
                      </a:cubicBezTo>
                      <a:cubicBezTo>
                        <a:pt x="1015" y="537"/>
                        <a:pt x="1014" y="538"/>
                        <a:pt x="1014" y="527"/>
                      </a:cubicBezTo>
                      <a:cubicBezTo>
                        <a:pt x="1015" y="505"/>
                        <a:pt x="1013" y="483"/>
                        <a:pt x="1015" y="461"/>
                      </a:cubicBezTo>
                      <a:cubicBezTo>
                        <a:pt x="1017" y="446"/>
                        <a:pt x="1024" y="433"/>
                        <a:pt x="1043" y="431"/>
                      </a:cubicBezTo>
                      <a:cubicBezTo>
                        <a:pt x="1046" y="431"/>
                        <a:pt x="1049" y="431"/>
                        <a:pt x="1052" y="431"/>
                      </a:cubicBezTo>
                      <a:cubicBezTo>
                        <a:pt x="1056" y="432"/>
                        <a:pt x="1058" y="431"/>
                        <a:pt x="1059" y="428"/>
                      </a:cubicBezTo>
                      <a:cubicBezTo>
                        <a:pt x="1061" y="423"/>
                        <a:pt x="1062" y="419"/>
                        <a:pt x="1064" y="414"/>
                      </a:cubicBezTo>
                      <a:cubicBezTo>
                        <a:pt x="1065" y="411"/>
                        <a:pt x="1064" y="409"/>
                        <a:pt x="1061" y="408"/>
                      </a:cubicBezTo>
                      <a:cubicBezTo>
                        <a:pt x="1046" y="405"/>
                        <a:pt x="1032" y="406"/>
                        <a:pt x="1019" y="415"/>
                      </a:cubicBezTo>
                      <a:cubicBezTo>
                        <a:pt x="1017" y="416"/>
                        <a:pt x="1016" y="419"/>
                        <a:pt x="1014" y="418"/>
                      </a:cubicBezTo>
                      <a:cubicBezTo>
                        <a:pt x="1013" y="417"/>
                        <a:pt x="1013" y="415"/>
                        <a:pt x="1013" y="413"/>
                      </a:cubicBezTo>
                      <a:cubicBezTo>
                        <a:pt x="1014" y="409"/>
                        <a:pt x="1012" y="408"/>
                        <a:pt x="1008" y="408"/>
                      </a:cubicBezTo>
                      <a:cubicBezTo>
                        <a:pt x="1003" y="408"/>
                        <a:pt x="998" y="408"/>
                        <a:pt x="994" y="408"/>
                      </a:cubicBezTo>
                      <a:cubicBezTo>
                        <a:pt x="988" y="408"/>
                        <a:pt x="987" y="408"/>
                        <a:pt x="987" y="414"/>
                      </a:cubicBezTo>
                      <a:cubicBezTo>
                        <a:pt x="987" y="433"/>
                        <a:pt x="987" y="453"/>
                        <a:pt x="987"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4" name="Freeform 68"/>
                <p:cNvSpPr>
                  <a:spLocks/>
                </p:cNvSpPr>
                <p:nvPr/>
              </p:nvSpPr>
              <p:spPr bwMode="auto">
                <a:xfrm>
                  <a:off x="3722" y="2234"/>
                  <a:ext cx="130" cy="106"/>
                </a:xfrm>
                <a:custGeom>
                  <a:avLst/>
                  <a:gdLst>
                    <a:gd name="T0" fmla="*/ 55 w 55"/>
                    <a:gd name="T1" fmla="*/ 22 h 45"/>
                    <a:gd name="T2" fmla="*/ 55 w 55"/>
                    <a:gd name="T3" fmla="*/ 37 h 45"/>
                    <a:gd name="T4" fmla="*/ 52 w 55"/>
                    <a:gd name="T5" fmla="*/ 41 h 45"/>
                    <a:gd name="T6" fmla="*/ 16 w 55"/>
                    <a:gd name="T7" fmla="*/ 42 h 45"/>
                    <a:gd name="T8" fmla="*/ 1 w 55"/>
                    <a:gd name="T9" fmla="*/ 26 h 45"/>
                    <a:gd name="T10" fmla="*/ 13 w 55"/>
                    <a:gd name="T11" fmla="*/ 5 h 45"/>
                    <a:gd name="T12" fmla="*/ 42 w 55"/>
                    <a:gd name="T13" fmla="*/ 1 h 45"/>
                    <a:gd name="T14" fmla="*/ 55 w 55"/>
                    <a:gd name="T15" fmla="*/ 16 h 45"/>
                    <a:gd name="T16" fmla="*/ 55 w 55"/>
                    <a:gd name="T17" fmla="*/ 22 h 45"/>
                    <a:gd name="T18" fmla="*/ 55 w 55"/>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5">
                      <a:moveTo>
                        <a:pt x="55" y="22"/>
                      </a:moveTo>
                      <a:cubicBezTo>
                        <a:pt x="55" y="27"/>
                        <a:pt x="55" y="32"/>
                        <a:pt x="55" y="37"/>
                      </a:cubicBezTo>
                      <a:cubicBezTo>
                        <a:pt x="55" y="39"/>
                        <a:pt x="54" y="41"/>
                        <a:pt x="52" y="41"/>
                      </a:cubicBezTo>
                      <a:cubicBezTo>
                        <a:pt x="40" y="43"/>
                        <a:pt x="28" y="45"/>
                        <a:pt x="16" y="42"/>
                      </a:cubicBezTo>
                      <a:cubicBezTo>
                        <a:pt x="7" y="40"/>
                        <a:pt x="2" y="34"/>
                        <a:pt x="1" y="26"/>
                      </a:cubicBezTo>
                      <a:cubicBezTo>
                        <a:pt x="0" y="16"/>
                        <a:pt x="4" y="9"/>
                        <a:pt x="13" y="5"/>
                      </a:cubicBezTo>
                      <a:cubicBezTo>
                        <a:pt x="22" y="0"/>
                        <a:pt x="32" y="0"/>
                        <a:pt x="42" y="1"/>
                      </a:cubicBezTo>
                      <a:cubicBezTo>
                        <a:pt x="55" y="3"/>
                        <a:pt x="55" y="3"/>
                        <a:pt x="55" y="16"/>
                      </a:cubicBezTo>
                      <a:cubicBezTo>
                        <a:pt x="55" y="18"/>
                        <a:pt x="55" y="20"/>
                        <a:pt x="55" y="22"/>
                      </a:cubicBezTo>
                      <a:cubicBezTo>
                        <a:pt x="55" y="22"/>
                        <a:pt x="55"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5" name="Freeform 69"/>
                <p:cNvSpPr>
                  <a:spLocks/>
                </p:cNvSpPr>
                <p:nvPr/>
              </p:nvSpPr>
              <p:spPr bwMode="auto">
                <a:xfrm>
                  <a:off x="5751" y="2103"/>
                  <a:ext cx="139" cy="95"/>
                </a:xfrm>
                <a:custGeom>
                  <a:avLst/>
                  <a:gdLst>
                    <a:gd name="T0" fmla="*/ 30 w 59"/>
                    <a:gd name="T1" fmla="*/ 39 h 40"/>
                    <a:gd name="T2" fmla="*/ 5 w 59"/>
                    <a:gd name="T3" fmla="*/ 39 h 40"/>
                    <a:gd name="T4" fmla="*/ 1 w 59"/>
                    <a:gd name="T5" fmla="*/ 34 h 40"/>
                    <a:gd name="T6" fmla="*/ 16 w 59"/>
                    <a:gd name="T7" fmla="*/ 11 h 40"/>
                    <a:gd name="T8" fmla="*/ 59 w 59"/>
                    <a:gd name="T9" fmla="*/ 36 h 40"/>
                    <a:gd name="T10" fmla="*/ 55 w 59"/>
                    <a:gd name="T11" fmla="*/ 39 h 40"/>
                    <a:gd name="T12" fmla="*/ 30 w 59"/>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30" y="39"/>
                      </a:moveTo>
                      <a:cubicBezTo>
                        <a:pt x="21" y="39"/>
                        <a:pt x="13" y="39"/>
                        <a:pt x="5" y="39"/>
                      </a:cubicBezTo>
                      <a:cubicBezTo>
                        <a:pt x="1" y="40"/>
                        <a:pt x="0" y="38"/>
                        <a:pt x="1" y="34"/>
                      </a:cubicBezTo>
                      <a:cubicBezTo>
                        <a:pt x="3" y="25"/>
                        <a:pt x="7" y="16"/>
                        <a:pt x="16" y="11"/>
                      </a:cubicBezTo>
                      <a:cubicBezTo>
                        <a:pt x="35" y="0"/>
                        <a:pt x="58" y="13"/>
                        <a:pt x="59" y="36"/>
                      </a:cubicBezTo>
                      <a:cubicBezTo>
                        <a:pt x="59" y="39"/>
                        <a:pt x="58" y="39"/>
                        <a:pt x="55" y="39"/>
                      </a:cubicBezTo>
                      <a:cubicBezTo>
                        <a:pt x="47" y="39"/>
                        <a:pt x="38"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6" name="Freeform 70"/>
                <p:cNvSpPr>
                  <a:spLocks/>
                </p:cNvSpPr>
                <p:nvPr/>
              </p:nvSpPr>
              <p:spPr bwMode="auto">
                <a:xfrm>
                  <a:off x="4167" y="2118"/>
                  <a:ext cx="142" cy="78"/>
                </a:xfrm>
                <a:custGeom>
                  <a:avLst/>
                  <a:gdLst>
                    <a:gd name="T0" fmla="*/ 30 w 60"/>
                    <a:gd name="T1" fmla="*/ 33 h 33"/>
                    <a:gd name="T2" fmla="*/ 6 w 60"/>
                    <a:gd name="T3" fmla="*/ 33 h 33"/>
                    <a:gd name="T4" fmla="*/ 1 w 60"/>
                    <a:gd name="T5" fmla="*/ 29 h 33"/>
                    <a:gd name="T6" fmla="*/ 30 w 60"/>
                    <a:gd name="T7" fmla="*/ 1 h 33"/>
                    <a:gd name="T8" fmla="*/ 60 w 60"/>
                    <a:gd name="T9" fmla="*/ 29 h 33"/>
                    <a:gd name="T10" fmla="*/ 55 w 60"/>
                    <a:gd name="T11" fmla="*/ 33 h 33"/>
                    <a:gd name="T12" fmla="*/ 30 w 6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0" h="33">
                      <a:moveTo>
                        <a:pt x="30" y="33"/>
                      </a:moveTo>
                      <a:cubicBezTo>
                        <a:pt x="22" y="33"/>
                        <a:pt x="14" y="33"/>
                        <a:pt x="6" y="33"/>
                      </a:cubicBezTo>
                      <a:cubicBezTo>
                        <a:pt x="3" y="33"/>
                        <a:pt x="0" y="33"/>
                        <a:pt x="1" y="29"/>
                      </a:cubicBezTo>
                      <a:cubicBezTo>
                        <a:pt x="5" y="14"/>
                        <a:pt x="12" y="2"/>
                        <a:pt x="30" y="1"/>
                      </a:cubicBezTo>
                      <a:cubicBezTo>
                        <a:pt x="49" y="0"/>
                        <a:pt x="58" y="14"/>
                        <a:pt x="60" y="29"/>
                      </a:cubicBezTo>
                      <a:cubicBezTo>
                        <a:pt x="60" y="33"/>
                        <a:pt x="58" y="33"/>
                        <a:pt x="55" y="33"/>
                      </a:cubicBezTo>
                      <a:cubicBezTo>
                        <a:pt x="47" y="33"/>
                        <a:pt x="38" y="33"/>
                        <a:pt x="3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297" name="Freeform 71"/>
                <p:cNvSpPr>
                  <a:spLocks/>
                </p:cNvSpPr>
                <p:nvPr/>
              </p:nvSpPr>
              <p:spPr bwMode="auto">
                <a:xfrm>
                  <a:off x="4955" y="2122"/>
                  <a:ext cx="157" cy="214"/>
                </a:xfrm>
                <a:custGeom>
                  <a:avLst/>
                  <a:gdLst>
                    <a:gd name="T0" fmla="*/ 65 w 66"/>
                    <a:gd name="T1" fmla="*/ 45 h 90"/>
                    <a:gd name="T2" fmla="*/ 61 w 66"/>
                    <a:gd name="T3" fmla="*/ 71 h 90"/>
                    <a:gd name="T4" fmla="*/ 34 w 66"/>
                    <a:gd name="T5" fmla="*/ 90 h 90"/>
                    <a:gd name="T6" fmla="*/ 7 w 66"/>
                    <a:gd name="T7" fmla="*/ 71 h 90"/>
                    <a:gd name="T8" fmla="*/ 6 w 66"/>
                    <a:gd name="T9" fmla="*/ 19 h 90"/>
                    <a:gd name="T10" fmla="*/ 34 w 66"/>
                    <a:gd name="T11" fmla="*/ 0 h 90"/>
                    <a:gd name="T12" fmla="*/ 62 w 66"/>
                    <a:gd name="T13" fmla="*/ 19 h 90"/>
                    <a:gd name="T14" fmla="*/ 65 w 66"/>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0">
                      <a:moveTo>
                        <a:pt x="65" y="45"/>
                      </a:moveTo>
                      <a:cubicBezTo>
                        <a:pt x="66" y="54"/>
                        <a:pt x="65" y="63"/>
                        <a:pt x="61" y="71"/>
                      </a:cubicBezTo>
                      <a:cubicBezTo>
                        <a:pt x="56" y="84"/>
                        <a:pt x="47" y="90"/>
                        <a:pt x="34" y="90"/>
                      </a:cubicBezTo>
                      <a:cubicBezTo>
                        <a:pt x="20" y="90"/>
                        <a:pt x="11" y="84"/>
                        <a:pt x="7" y="71"/>
                      </a:cubicBezTo>
                      <a:cubicBezTo>
                        <a:pt x="0" y="54"/>
                        <a:pt x="0" y="36"/>
                        <a:pt x="6" y="19"/>
                      </a:cubicBezTo>
                      <a:cubicBezTo>
                        <a:pt x="11" y="6"/>
                        <a:pt x="20" y="0"/>
                        <a:pt x="34" y="0"/>
                      </a:cubicBezTo>
                      <a:cubicBezTo>
                        <a:pt x="48" y="0"/>
                        <a:pt x="57" y="6"/>
                        <a:pt x="62" y="19"/>
                      </a:cubicBezTo>
                      <a:cubicBezTo>
                        <a:pt x="65" y="28"/>
                        <a:pt x="66" y="36"/>
                        <a:pt x="6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grpSp>
          <p:nvGrpSpPr>
            <p:cNvPr id="298" name="Group 297"/>
            <p:cNvGrpSpPr/>
            <p:nvPr/>
          </p:nvGrpSpPr>
          <p:grpSpPr>
            <a:xfrm>
              <a:off x="2313115" y="2642935"/>
              <a:ext cx="764057" cy="851273"/>
              <a:chOff x="3644060" y="2602656"/>
              <a:chExt cx="619937" cy="690699"/>
            </a:xfrm>
          </p:grpSpPr>
          <p:sp>
            <p:nvSpPr>
              <p:cNvPr id="299" name="TextBox 298"/>
              <p:cNvSpPr txBox="1"/>
              <p:nvPr/>
            </p:nvSpPr>
            <p:spPr>
              <a:xfrm>
                <a:off x="3644060" y="3078656"/>
                <a:ext cx="619937" cy="214699"/>
              </a:xfrm>
              <a:prstGeom prst="rect">
                <a:avLst/>
              </a:prstGeom>
              <a:noFill/>
            </p:spPr>
            <p:txBody>
              <a:bodyPr wrap="none" rtlCol="0">
                <a:spAutoFit/>
              </a:bodyPr>
              <a:lstStyle/>
              <a:p>
                <a:pPr algn="ctr" defTabSz="1088430"/>
                <a:r>
                  <a:rPr lang="en-US" sz="833" dirty="0">
                    <a:solidFill>
                      <a:srgbClr val="FFFFFF"/>
                    </a:solidFill>
                    <a:latin typeface="Segoe UI"/>
                  </a:rPr>
                  <a:t>Office365</a:t>
                </a:r>
              </a:p>
            </p:txBody>
          </p:sp>
          <p:sp>
            <p:nvSpPr>
              <p:cNvPr id="300" name="Freeform 80"/>
              <p:cNvSpPr>
                <a:spLocks/>
              </p:cNvSpPr>
              <p:nvPr/>
            </p:nvSpPr>
            <p:spPr bwMode="auto">
              <a:xfrm>
                <a:off x="3766004" y="2602656"/>
                <a:ext cx="376050" cy="452857"/>
              </a:xfrm>
              <a:custGeom>
                <a:avLst/>
                <a:gdLst>
                  <a:gd name="T0" fmla="*/ 0 w 989"/>
                  <a:gd name="T1" fmla="*/ 961 h 1191"/>
                  <a:gd name="T2" fmla="*/ 0 w 989"/>
                  <a:gd name="T3" fmla="*/ 236 h 1191"/>
                  <a:gd name="T4" fmla="*/ 642 w 989"/>
                  <a:gd name="T5" fmla="*/ 0 h 1191"/>
                  <a:gd name="T6" fmla="*/ 989 w 989"/>
                  <a:gd name="T7" fmla="*/ 112 h 1191"/>
                  <a:gd name="T8" fmla="*/ 989 w 989"/>
                  <a:gd name="T9" fmla="*/ 1084 h 1191"/>
                  <a:gd name="T10" fmla="*/ 642 w 989"/>
                  <a:gd name="T11" fmla="*/ 1191 h 1191"/>
                  <a:gd name="T12" fmla="*/ 0 w 989"/>
                  <a:gd name="T13" fmla="*/ 961 h 1191"/>
                  <a:gd name="T14" fmla="*/ 642 w 989"/>
                  <a:gd name="T15" fmla="*/ 1037 h 1191"/>
                  <a:gd name="T16" fmla="*/ 642 w 989"/>
                  <a:gd name="T17" fmla="*/ 195 h 1191"/>
                  <a:gd name="T18" fmla="*/ 223 w 989"/>
                  <a:gd name="T19" fmla="*/ 293 h 1191"/>
                  <a:gd name="T20" fmla="*/ 223 w 989"/>
                  <a:gd name="T21" fmla="*/ 863 h 1191"/>
                  <a:gd name="T22" fmla="*/ 0 w 989"/>
                  <a:gd name="T23" fmla="*/ 961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1191">
                    <a:moveTo>
                      <a:pt x="0" y="961"/>
                    </a:moveTo>
                    <a:lnTo>
                      <a:pt x="0" y="236"/>
                    </a:lnTo>
                    <a:lnTo>
                      <a:pt x="642" y="0"/>
                    </a:lnTo>
                    <a:lnTo>
                      <a:pt x="989" y="112"/>
                    </a:lnTo>
                    <a:lnTo>
                      <a:pt x="989" y="1084"/>
                    </a:lnTo>
                    <a:lnTo>
                      <a:pt x="642" y="1191"/>
                    </a:lnTo>
                    <a:lnTo>
                      <a:pt x="0" y="961"/>
                    </a:lnTo>
                    <a:lnTo>
                      <a:pt x="642" y="1037"/>
                    </a:lnTo>
                    <a:lnTo>
                      <a:pt x="642" y="195"/>
                    </a:lnTo>
                    <a:lnTo>
                      <a:pt x="223" y="293"/>
                    </a:lnTo>
                    <a:lnTo>
                      <a:pt x="223" y="863"/>
                    </a:lnTo>
                    <a:lnTo>
                      <a:pt x="0" y="961"/>
                    </a:ln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grpSp>
        <p:grpSp>
          <p:nvGrpSpPr>
            <p:cNvPr id="301" name="Group 300"/>
            <p:cNvGrpSpPr/>
            <p:nvPr/>
          </p:nvGrpSpPr>
          <p:grpSpPr>
            <a:xfrm>
              <a:off x="1370066" y="4984436"/>
              <a:ext cx="2623631" cy="862822"/>
              <a:chOff x="9114838" y="7862330"/>
              <a:chExt cx="2523887" cy="830018"/>
            </a:xfrm>
          </p:grpSpPr>
          <p:grpSp>
            <p:nvGrpSpPr>
              <p:cNvPr id="302" name="Group 301"/>
              <p:cNvGrpSpPr/>
              <p:nvPr/>
            </p:nvGrpSpPr>
            <p:grpSpPr>
              <a:xfrm>
                <a:off x="9114838" y="7910613"/>
                <a:ext cx="940410" cy="781733"/>
                <a:chOff x="11259532" y="7040820"/>
                <a:chExt cx="793180" cy="659345"/>
              </a:xfrm>
            </p:grpSpPr>
            <p:sp>
              <p:nvSpPr>
                <p:cNvPr id="306" name="Freeform 75"/>
                <p:cNvSpPr>
                  <a:spLocks noEditPoints="1"/>
                </p:cNvSpPr>
                <p:nvPr/>
              </p:nvSpPr>
              <p:spPr bwMode="auto">
                <a:xfrm>
                  <a:off x="11513784" y="7040820"/>
                  <a:ext cx="284679" cy="408769"/>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333" dirty="0">
                    <a:solidFill>
                      <a:srgbClr val="000000"/>
                    </a:solidFill>
                    <a:latin typeface="Segoe UI"/>
                  </a:endParaRPr>
                </a:p>
              </p:txBody>
            </p:sp>
            <p:sp>
              <p:nvSpPr>
                <p:cNvPr id="307" name="TextBox 306"/>
                <p:cNvSpPr txBox="1"/>
                <p:nvPr/>
              </p:nvSpPr>
              <p:spPr>
                <a:xfrm>
                  <a:off x="11259532" y="7485466"/>
                  <a:ext cx="793180" cy="214699"/>
                </a:xfrm>
                <a:prstGeom prst="rect">
                  <a:avLst/>
                </a:prstGeom>
                <a:noFill/>
              </p:spPr>
              <p:txBody>
                <a:bodyPr wrap="none" rtlCol="0">
                  <a:spAutoFit/>
                </a:bodyPr>
                <a:lstStyle/>
                <a:p>
                  <a:pPr algn="ctr" defTabSz="1088430"/>
                  <a:r>
                    <a:rPr lang="en-US" sz="833" dirty="0">
                      <a:solidFill>
                        <a:srgbClr val="FFFFFF"/>
                      </a:solidFill>
                      <a:latin typeface="Segoe UI"/>
                    </a:rPr>
                    <a:t>DocumentDB</a:t>
                  </a:r>
                </a:p>
              </p:txBody>
            </p:sp>
          </p:grpSp>
          <p:grpSp>
            <p:nvGrpSpPr>
              <p:cNvPr id="303" name="Group 302"/>
              <p:cNvGrpSpPr/>
              <p:nvPr/>
            </p:nvGrpSpPr>
            <p:grpSpPr>
              <a:xfrm>
                <a:off x="10274556" y="7862330"/>
                <a:ext cx="1364169" cy="830018"/>
                <a:chOff x="12268935" y="6918098"/>
                <a:chExt cx="1150595" cy="700070"/>
              </a:xfrm>
            </p:grpSpPr>
            <p:pic>
              <p:nvPicPr>
                <p:cNvPr id="304" name="Picture 30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2615632" y="6918098"/>
                  <a:ext cx="457200" cy="457200"/>
                </a:xfrm>
                <a:prstGeom prst="rect">
                  <a:avLst/>
                </a:prstGeom>
              </p:spPr>
            </p:pic>
            <p:sp>
              <p:nvSpPr>
                <p:cNvPr id="305" name="TextBox 304"/>
                <p:cNvSpPr txBox="1"/>
                <p:nvPr/>
              </p:nvSpPr>
              <p:spPr>
                <a:xfrm>
                  <a:off x="12268935" y="7403469"/>
                  <a:ext cx="1150595" cy="214699"/>
                </a:xfrm>
                <a:prstGeom prst="rect">
                  <a:avLst/>
                </a:prstGeom>
                <a:noFill/>
              </p:spPr>
              <p:txBody>
                <a:bodyPr wrap="none" rtlCol="0">
                  <a:spAutoFit/>
                </a:bodyPr>
                <a:lstStyle/>
                <a:p>
                  <a:pPr algn="ctr" defTabSz="1088430"/>
                  <a:r>
                    <a:rPr lang="en-US" sz="833" dirty="0">
                      <a:solidFill>
                        <a:srgbClr val="FFFFFF"/>
                      </a:solidFill>
                      <a:latin typeface="Segoe UI"/>
                    </a:rPr>
                    <a:t>SQL Data Warehouse</a:t>
                  </a:r>
                </a:p>
              </p:txBody>
            </p:sp>
          </p:grpSp>
        </p:grpSp>
        <p:grpSp>
          <p:nvGrpSpPr>
            <p:cNvPr id="308" name="Group 307"/>
            <p:cNvGrpSpPr/>
            <p:nvPr/>
          </p:nvGrpSpPr>
          <p:grpSpPr>
            <a:xfrm>
              <a:off x="875895" y="4074001"/>
              <a:ext cx="798682" cy="842476"/>
              <a:chOff x="8636408" y="6986502"/>
              <a:chExt cx="768317" cy="810445"/>
            </a:xfrm>
          </p:grpSpPr>
          <p:pic>
            <p:nvPicPr>
              <p:cNvPr id="309" name="Picture 14" descr="https://media.mongodb.org/ico/icon-leaf.png"/>
              <p:cNvPicPr>
                <a:picLocks noChangeAspect="1" noChangeArrowheads="1"/>
              </p:cNvPicPr>
              <p:nvPr/>
            </p:nvPicPr>
            <p:blipFill>
              <a:blip r:embed="rId4" cstate="hqprint">
                <a:biLevel thresh="50000"/>
                <a:extLst>
                  <a:ext uri="{28A0092B-C50C-407E-A947-70E740481C1C}">
                    <a14:useLocalDpi xmlns:a14="http://schemas.microsoft.com/office/drawing/2010/main" val="0"/>
                  </a:ext>
                </a:extLst>
              </a:blip>
              <a:srcRect/>
              <a:stretch>
                <a:fillRect/>
              </a:stretch>
            </p:blipFill>
            <p:spPr bwMode="auto">
              <a:xfrm>
                <a:off x="8749533" y="6986502"/>
                <a:ext cx="542066" cy="542066"/>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8636408" y="7542396"/>
                <a:ext cx="768317" cy="254551"/>
              </a:xfrm>
              <a:prstGeom prst="rect">
                <a:avLst/>
              </a:prstGeom>
              <a:noFill/>
            </p:spPr>
            <p:txBody>
              <a:bodyPr wrap="none" rtlCol="0">
                <a:spAutoFit/>
              </a:bodyPr>
              <a:lstStyle/>
              <a:p>
                <a:pPr algn="ctr" defTabSz="1088430"/>
                <a:r>
                  <a:rPr lang="en-US" sz="833" dirty="0">
                    <a:solidFill>
                      <a:srgbClr val="FFFFFF"/>
                    </a:solidFill>
                    <a:latin typeface="Segoe UI"/>
                  </a:rPr>
                  <a:t>MongoDB</a:t>
                </a:r>
              </a:p>
            </p:txBody>
          </p:sp>
        </p:grpSp>
        <p:grpSp>
          <p:nvGrpSpPr>
            <p:cNvPr id="311" name="Group 310"/>
            <p:cNvGrpSpPr/>
            <p:nvPr/>
          </p:nvGrpSpPr>
          <p:grpSpPr>
            <a:xfrm>
              <a:off x="2326604" y="4074001"/>
              <a:ext cx="581314" cy="842476"/>
              <a:chOff x="9765306" y="6986502"/>
              <a:chExt cx="559213" cy="810445"/>
            </a:xfrm>
          </p:grpSpPr>
          <p:pic>
            <p:nvPicPr>
              <p:cNvPr id="312" name="Picture 31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9773880" y="6986502"/>
                <a:ext cx="542066" cy="542066"/>
              </a:xfrm>
              <a:prstGeom prst="rect">
                <a:avLst/>
              </a:prstGeom>
            </p:spPr>
          </p:pic>
          <p:sp>
            <p:nvSpPr>
              <p:cNvPr id="313" name="TextBox 312"/>
              <p:cNvSpPr txBox="1"/>
              <p:nvPr/>
            </p:nvSpPr>
            <p:spPr>
              <a:xfrm>
                <a:off x="9765306" y="7542396"/>
                <a:ext cx="559213" cy="254551"/>
              </a:xfrm>
              <a:prstGeom prst="rect">
                <a:avLst/>
              </a:prstGeom>
              <a:noFill/>
            </p:spPr>
            <p:txBody>
              <a:bodyPr wrap="none" rtlCol="0">
                <a:spAutoFit/>
              </a:bodyPr>
              <a:lstStyle/>
              <a:p>
                <a:pPr algn="ctr" defTabSz="1088430"/>
                <a:r>
                  <a:rPr lang="en-US" sz="833" dirty="0">
                    <a:solidFill>
                      <a:srgbClr val="FFFFFF"/>
                    </a:solidFill>
                    <a:latin typeface="Segoe UI"/>
                  </a:rPr>
                  <a:t>Tables</a:t>
                </a:r>
              </a:p>
            </p:txBody>
          </p:sp>
        </p:grpSp>
        <p:grpSp>
          <p:nvGrpSpPr>
            <p:cNvPr id="314" name="Group 313"/>
            <p:cNvGrpSpPr/>
            <p:nvPr/>
          </p:nvGrpSpPr>
          <p:grpSpPr>
            <a:xfrm>
              <a:off x="3562063" y="4074001"/>
              <a:ext cx="804450" cy="842476"/>
              <a:chOff x="10757790" y="6986502"/>
              <a:chExt cx="773866" cy="810445"/>
            </a:xfrm>
          </p:grpSpPr>
          <p:pic>
            <p:nvPicPr>
              <p:cNvPr id="315" name="Picture 31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73689" y="6986502"/>
                <a:ext cx="542066" cy="542066"/>
              </a:xfrm>
              <a:prstGeom prst="rect">
                <a:avLst/>
              </a:prstGeom>
            </p:spPr>
          </p:pic>
          <p:sp>
            <p:nvSpPr>
              <p:cNvPr id="316" name="TextBox 315"/>
              <p:cNvSpPr txBox="1"/>
              <p:nvPr/>
            </p:nvSpPr>
            <p:spPr>
              <a:xfrm>
                <a:off x="10757790" y="7542396"/>
                <a:ext cx="773866" cy="254551"/>
              </a:xfrm>
              <a:prstGeom prst="rect">
                <a:avLst/>
              </a:prstGeom>
              <a:noFill/>
            </p:spPr>
            <p:txBody>
              <a:bodyPr wrap="none" rtlCol="0">
                <a:spAutoFit/>
              </a:bodyPr>
              <a:lstStyle/>
              <a:p>
                <a:pPr algn="ctr" defTabSz="1088430"/>
                <a:r>
                  <a:rPr lang="en-US" sz="833" dirty="0">
                    <a:solidFill>
                      <a:srgbClr val="FFFFFF"/>
                    </a:solidFill>
                    <a:latin typeface="Segoe UI"/>
                  </a:rPr>
                  <a:t>Azure SQL</a:t>
                </a:r>
              </a:p>
            </p:txBody>
          </p:sp>
        </p:grpSp>
        <p:cxnSp>
          <p:nvCxnSpPr>
            <p:cNvPr id="317" name="Straight Connector 316"/>
            <p:cNvCxnSpPr/>
            <p:nvPr/>
          </p:nvCxnSpPr>
          <p:spPr>
            <a:xfrm>
              <a:off x="916457" y="3949480"/>
              <a:ext cx="35169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8" name="Group 317"/>
            <p:cNvGrpSpPr/>
            <p:nvPr/>
          </p:nvGrpSpPr>
          <p:grpSpPr>
            <a:xfrm rot="16200000">
              <a:off x="485403" y="1689044"/>
              <a:ext cx="371305" cy="424112"/>
              <a:chOff x="381000" y="1377952"/>
              <a:chExt cx="357188" cy="407988"/>
            </a:xfrm>
          </p:grpSpPr>
          <p:sp>
            <p:nvSpPr>
              <p:cNvPr id="319"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320" name="TextBox 319"/>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5</a:t>
                </a:r>
              </a:p>
            </p:txBody>
          </p:sp>
        </p:grpSp>
      </p:grpSp>
      <p:sp>
        <p:nvSpPr>
          <p:cNvPr id="3" name="Title 2"/>
          <p:cNvSpPr>
            <a:spLocks noGrp="1"/>
          </p:cNvSpPr>
          <p:nvPr>
            <p:ph type="title"/>
          </p:nvPr>
        </p:nvSpPr>
        <p:spPr/>
        <p:txBody>
          <a:bodyPr/>
          <a:lstStyle/>
          <a:p>
            <a:r>
              <a:rPr lang="en-US" dirty="0"/>
              <a:t>Data store tier</a:t>
            </a:r>
          </a:p>
        </p:txBody>
      </p:sp>
      <p:sp>
        <p:nvSpPr>
          <p:cNvPr id="322" name="TextBox 321"/>
          <p:cNvSpPr txBox="1"/>
          <p:nvPr/>
        </p:nvSpPr>
        <p:spPr>
          <a:xfrm>
            <a:off x="4081027" y="1389816"/>
            <a:ext cx="6887826" cy="5016758"/>
          </a:xfrm>
          <a:prstGeom prst="rect">
            <a:avLst/>
          </a:prstGeom>
          <a:noFill/>
        </p:spPr>
        <p:txBody>
          <a:bodyPr wrap="square" rtlCol="0">
            <a:sp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relational and non-relational database options for your web app</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supported, including MongoDB, MySQL, Oracle, MS SQL, and Couchbase	</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Azure also provides database as a service with SQL Database, DocumentDB, Tables, Redis Cache, and more</a:t>
            </a:r>
          </a:p>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Web app backend on Azure can use different types of data connections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Choose from a wide range of cloud-based relational and non-relational databases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With more than 40 SaaS API connectors, you can easily integrate your app with first- or third-party SaaS offerings</a:t>
            </a:r>
          </a:p>
        </p:txBody>
      </p:sp>
    </p:spTree>
    <p:extLst>
      <p:ext uri="{BB962C8B-B14F-4D97-AF65-F5344CB8AC3E}">
        <p14:creationId xmlns:p14="http://schemas.microsoft.com/office/powerpoint/2010/main" val="2996960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334120" y="1396350"/>
            <a:ext cx="3579068" cy="2603545"/>
            <a:chOff x="459000" y="1661106"/>
            <a:chExt cx="4294882" cy="3124254"/>
          </a:xfrm>
        </p:grpSpPr>
        <p:sp>
          <p:nvSpPr>
            <p:cNvPr id="469" name="Rectangle 468"/>
            <p:cNvSpPr/>
            <p:nvPr/>
          </p:nvSpPr>
          <p:spPr>
            <a:xfrm>
              <a:off x="748302" y="2134858"/>
              <a:ext cx="4005580" cy="2650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667" dirty="0">
                <a:solidFill>
                  <a:srgbClr val="FFFFFF"/>
                </a:solidFill>
                <a:latin typeface="Segoe UI"/>
              </a:endParaRPr>
            </a:p>
          </p:txBody>
        </p:sp>
        <p:sp>
          <p:nvSpPr>
            <p:cNvPr id="470" name="Rectangle 469"/>
            <p:cNvSpPr/>
            <p:nvPr/>
          </p:nvSpPr>
          <p:spPr>
            <a:xfrm>
              <a:off x="748302" y="1661106"/>
              <a:ext cx="4005580" cy="47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Additional services</a:t>
              </a:r>
            </a:p>
          </p:txBody>
        </p:sp>
        <p:grpSp>
          <p:nvGrpSpPr>
            <p:cNvPr id="471" name="Group 470"/>
            <p:cNvGrpSpPr/>
            <p:nvPr/>
          </p:nvGrpSpPr>
          <p:grpSpPr>
            <a:xfrm>
              <a:off x="947262" y="2475045"/>
              <a:ext cx="3607660" cy="1988585"/>
              <a:chOff x="947262" y="2443306"/>
              <a:chExt cx="3607660" cy="1988585"/>
            </a:xfrm>
          </p:grpSpPr>
          <p:grpSp>
            <p:nvGrpSpPr>
              <p:cNvPr id="475" name="Group 474"/>
              <p:cNvGrpSpPr/>
              <p:nvPr/>
            </p:nvGrpSpPr>
            <p:grpSpPr>
              <a:xfrm>
                <a:off x="1041292" y="2443306"/>
                <a:ext cx="3417518" cy="769693"/>
                <a:chOff x="5470355" y="2467156"/>
                <a:chExt cx="3262635" cy="734811"/>
              </a:xfrm>
            </p:grpSpPr>
            <p:grpSp>
              <p:nvGrpSpPr>
                <p:cNvPr id="489" name="Group 488"/>
                <p:cNvGrpSpPr/>
                <p:nvPr/>
              </p:nvGrpSpPr>
              <p:grpSpPr>
                <a:xfrm>
                  <a:off x="7884195" y="2473506"/>
                  <a:ext cx="848795" cy="728461"/>
                  <a:chOff x="8274890" y="2276948"/>
                  <a:chExt cx="848795" cy="728461"/>
                </a:xfrm>
              </p:grpSpPr>
              <p:grpSp>
                <p:nvGrpSpPr>
                  <p:cNvPr id="502" name="Group 55"/>
                  <p:cNvGrpSpPr>
                    <a:grpSpLocks noChangeAspect="1"/>
                  </p:cNvGrpSpPr>
                  <p:nvPr/>
                </p:nvGrpSpPr>
                <p:grpSpPr bwMode="auto">
                  <a:xfrm>
                    <a:off x="8510376" y="2276948"/>
                    <a:ext cx="377825" cy="441325"/>
                    <a:chOff x="5420" y="4235"/>
                    <a:chExt cx="238" cy="278"/>
                  </a:xfrm>
                  <a:solidFill>
                    <a:schemeClr val="bg1"/>
                  </a:solidFill>
                </p:grpSpPr>
                <p:sp>
                  <p:nvSpPr>
                    <p:cNvPr id="504" name="Freeform 56"/>
                    <p:cNvSpPr>
                      <a:spLocks/>
                    </p:cNvSpPr>
                    <p:nvPr/>
                  </p:nvSpPr>
                  <p:spPr bwMode="auto">
                    <a:xfrm>
                      <a:off x="5467" y="4401"/>
                      <a:ext cx="77" cy="112"/>
                    </a:xfrm>
                    <a:custGeom>
                      <a:avLst/>
                      <a:gdLst>
                        <a:gd name="T0" fmla="*/ 53 w 77"/>
                        <a:gd name="T1" fmla="*/ 0 h 112"/>
                        <a:gd name="T2" fmla="*/ 24 w 77"/>
                        <a:gd name="T3" fmla="*/ 0 h 112"/>
                        <a:gd name="T4" fmla="*/ 24 w 77"/>
                        <a:gd name="T5" fmla="*/ 59 h 112"/>
                        <a:gd name="T6" fmla="*/ 0 w 77"/>
                        <a:gd name="T7" fmla="*/ 59 h 112"/>
                        <a:gd name="T8" fmla="*/ 39 w 77"/>
                        <a:gd name="T9" fmla="*/ 112 h 112"/>
                        <a:gd name="T10" fmla="*/ 77 w 77"/>
                        <a:gd name="T11" fmla="*/ 59 h 112"/>
                        <a:gd name="T12" fmla="*/ 53 w 77"/>
                        <a:gd name="T13" fmla="*/ 59 h 112"/>
                        <a:gd name="T14" fmla="*/ 53 w 77"/>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2">
                          <a:moveTo>
                            <a:pt x="53" y="0"/>
                          </a:moveTo>
                          <a:lnTo>
                            <a:pt x="24" y="0"/>
                          </a:lnTo>
                          <a:lnTo>
                            <a:pt x="24" y="59"/>
                          </a:lnTo>
                          <a:lnTo>
                            <a:pt x="0" y="59"/>
                          </a:lnTo>
                          <a:lnTo>
                            <a:pt x="39" y="112"/>
                          </a:lnTo>
                          <a:lnTo>
                            <a:pt x="77" y="59"/>
                          </a:lnTo>
                          <a:lnTo>
                            <a:pt x="53" y="59"/>
                          </a:lnTo>
                          <a:lnTo>
                            <a:pt x="53" y="0"/>
                          </a:lnTo>
                          <a:close/>
                        </a:path>
                      </a:pathLst>
                    </a:custGeom>
                    <a:grpFill/>
                    <a:ln w="9525">
                      <a:noFill/>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5" name="Rectangle 57"/>
                    <p:cNvSpPr>
                      <a:spLocks noChangeArrowheads="1"/>
                    </p:cNvSpPr>
                    <p:nvPr/>
                  </p:nvSpPr>
                  <p:spPr bwMode="auto">
                    <a:xfrm>
                      <a:off x="5470" y="4313"/>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6" name="Rectangle 58"/>
                    <p:cNvSpPr>
                      <a:spLocks noChangeArrowheads="1"/>
                    </p:cNvSpPr>
                    <p:nvPr/>
                  </p:nvSpPr>
                  <p:spPr bwMode="auto">
                    <a:xfrm>
                      <a:off x="5470" y="4343"/>
                      <a:ext cx="70" cy="19"/>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7" name="Rectangle 59"/>
                    <p:cNvSpPr>
                      <a:spLocks noChangeArrowheads="1"/>
                    </p:cNvSpPr>
                    <p:nvPr/>
                  </p:nvSpPr>
                  <p:spPr bwMode="auto">
                    <a:xfrm>
                      <a:off x="5470" y="4371"/>
                      <a:ext cx="70" cy="20"/>
                    </a:xfrm>
                    <a:prstGeom prst="rect">
                      <a:avLst/>
                    </a:prstGeom>
                    <a:grpFill/>
                    <a:ln w="9525">
                      <a:noFill/>
                      <a:miter lim="800000"/>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8" name="Freeform 60"/>
                    <p:cNvSpPr>
                      <a:spLocks/>
                    </p:cNvSpPr>
                    <p:nvPr/>
                  </p:nvSpPr>
                  <p:spPr bwMode="auto">
                    <a:xfrm>
                      <a:off x="5420" y="4235"/>
                      <a:ext cx="99" cy="164"/>
                    </a:xfrm>
                    <a:custGeom>
                      <a:avLst/>
                      <a:gdLst>
                        <a:gd name="T0" fmla="*/ 298 w 324"/>
                        <a:gd name="T1" fmla="*/ 0 h 541"/>
                        <a:gd name="T2" fmla="*/ 30 w 324"/>
                        <a:gd name="T3" fmla="*/ 0 h 541"/>
                        <a:gd name="T4" fmla="*/ 2 w 324"/>
                        <a:gd name="T5" fmla="*/ 33 h 541"/>
                        <a:gd name="T6" fmla="*/ 0 w 324"/>
                        <a:gd name="T7" fmla="*/ 541 h 541"/>
                        <a:gd name="T8" fmla="*/ 96 w 324"/>
                        <a:gd name="T9" fmla="*/ 541 h 541"/>
                        <a:gd name="T10" fmla="*/ 96 w 324"/>
                        <a:gd name="T11" fmla="*/ 98 h 541"/>
                        <a:gd name="T12" fmla="*/ 224 w 324"/>
                        <a:gd name="T13" fmla="*/ 98 h 541"/>
                        <a:gd name="T14" fmla="*/ 224 w 324"/>
                        <a:gd name="T15" fmla="*/ 227 h 541"/>
                        <a:gd name="T16" fmla="*/ 320 w 324"/>
                        <a:gd name="T17" fmla="*/ 227 h 541"/>
                        <a:gd name="T18" fmla="*/ 320 w 324"/>
                        <a:gd name="T19" fmla="*/ 29 h 541"/>
                        <a:gd name="T20" fmla="*/ 298 w 324"/>
                        <a:gd name="T21"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41">
                          <a:moveTo>
                            <a:pt x="298" y="0"/>
                          </a:moveTo>
                          <a:lnTo>
                            <a:pt x="30" y="0"/>
                          </a:lnTo>
                          <a:cubicBezTo>
                            <a:pt x="22" y="0"/>
                            <a:pt x="2" y="0"/>
                            <a:pt x="2" y="33"/>
                          </a:cubicBezTo>
                          <a:lnTo>
                            <a:pt x="0" y="541"/>
                          </a:lnTo>
                          <a:lnTo>
                            <a:pt x="96" y="541"/>
                          </a:lnTo>
                          <a:lnTo>
                            <a:pt x="96" y="98"/>
                          </a:lnTo>
                          <a:lnTo>
                            <a:pt x="224" y="98"/>
                          </a:lnTo>
                          <a:lnTo>
                            <a:pt x="224" y="227"/>
                          </a:lnTo>
                          <a:lnTo>
                            <a:pt x="320" y="227"/>
                          </a:lnTo>
                          <a:lnTo>
                            <a:pt x="320" y="29"/>
                          </a:lnTo>
                          <a:cubicBezTo>
                            <a:pt x="324" y="0"/>
                            <a:pt x="307" y="0"/>
                            <a:pt x="298"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9" name="Freeform 61"/>
                    <p:cNvSpPr>
                      <a:spLocks/>
                    </p:cNvSpPr>
                    <p:nvPr/>
                  </p:nvSpPr>
                  <p:spPr bwMode="auto">
                    <a:xfrm>
                      <a:off x="5420" y="4371"/>
                      <a:ext cx="59" cy="78"/>
                    </a:xfrm>
                    <a:custGeom>
                      <a:avLst/>
                      <a:gdLst>
                        <a:gd name="T0" fmla="*/ 96 w 194"/>
                        <a:gd name="T1" fmla="*/ 0 h 256"/>
                        <a:gd name="T2" fmla="*/ 0 w 194"/>
                        <a:gd name="T3" fmla="*/ 0 h 256"/>
                        <a:gd name="T4" fmla="*/ 0 w 194"/>
                        <a:gd name="T5" fmla="*/ 226 h 256"/>
                        <a:gd name="T6" fmla="*/ 35 w 194"/>
                        <a:gd name="T7" fmla="*/ 256 h 256"/>
                        <a:gd name="T8" fmla="*/ 194 w 194"/>
                        <a:gd name="T9" fmla="*/ 256 h 256"/>
                        <a:gd name="T10" fmla="*/ 194 w 194"/>
                        <a:gd name="T11" fmla="*/ 161 h 256"/>
                        <a:gd name="T12" fmla="*/ 98 w 194"/>
                        <a:gd name="T13" fmla="*/ 161 h 256"/>
                        <a:gd name="T14" fmla="*/ 96 w 194"/>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56">
                          <a:moveTo>
                            <a:pt x="96" y="0"/>
                          </a:moveTo>
                          <a:lnTo>
                            <a:pt x="0" y="0"/>
                          </a:lnTo>
                          <a:lnTo>
                            <a:pt x="0" y="226"/>
                          </a:lnTo>
                          <a:cubicBezTo>
                            <a:pt x="0" y="233"/>
                            <a:pt x="28" y="256"/>
                            <a:pt x="35" y="256"/>
                          </a:cubicBezTo>
                          <a:lnTo>
                            <a:pt x="194" y="256"/>
                          </a:lnTo>
                          <a:lnTo>
                            <a:pt x="194" y="161"/>
                          </a:lnTo>
                          <a:lnTo>
                            <a:pt x="98" y="161"/>
                          </a:lnTo>
                          <a:lnTo>
                            <a:pt x="96"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10" name="Freeform 62"/>
                    <p:cNvSpPr>
                      <a:spLocks/>
                    </p:cNvSpPr>
                    <p:nvPr/>
                  </p:nvSpPr>
                  <p:spPr bwMode="auto">
                    <a:xfrm>
                      <a:off x="5529" y="4267"/>
                      <a:ext cx="129" cy="182"/>
                    </a:xfrm>
                    <a:custGeom>
                      <a:avLst/>
                      <a:gdLst>
                        <a:gd name="T0" fmla="*/ 266 w 419"/>
                        <a:gd name="T1" fmla="*/ 314 h 599"/>
                        <a:gd name="T2" fmla="*/ 238 w 419"/>
                        <a:gd name="T3" fmla="*/ 314 h 599"/>
                        <a:gd name="T4" fmla="*/ 0 w 419"/>
                        <a:gd name="T5" fmla="*/ 0 h 599"/>
                        <a:gd name="T6" fmla="*/ 0 w 419"/>
                        <a:gd name="T7" fmla="*/ 92 h 599"/>
                        <a:gd name="T8" fmla="*/ 135 w 419"/>
                        <a:gd name="T9" fmla="*/ 342 h 599"/>
                        <a:gd name="T10" fmla="*/ 133 w 419"/>
                        <a:gd name="T11" fmla="*/ 405 h 599"/>
                        <a:gd name="T12" fmla="*/ 262 w 419"/>
                        <a:gd name="T13" fmla="*/ 403 h 599"/>
                        <a:gd name="T14" fmla="*/ 323 w 419"/>
                        <a:gd name="T15" fmla="*/ 447 h 599"/>
                        <a:gd name="T16" fmla="*/ 323 w 419"/>
                        <a:gd name="T17" fmla="*/ 503 h 599"/>
                        <a:gd name="T18" fmla="*/ 0 w 419"/>
                        <a:gd name="T19" fmla="*/ 503 h 599"/>
                        <a:gd name="T20" fmla="*/ 0 w 419"/>
                        <a:gd name="T21" fmla="*/ 599 h 599"/>
                        <a:gd name="T22" fmla="*/ 381 w 419"/>
                        <a:gd name="T23" fmla="*/ 599 h 599"/>
                        <a:gd name="T24" fmla="*/ 419 w 419"/>
                        <a:gd name="T25" fmla="*/ 567 h 599"/>
                        <a:gd name="T26" fmla="*/ 419 w 419"/>
                        <a:gd name="T27" fmla="*/ 445 h 599"/>
                        <a:gd name="T28" fmla="*/ 266 w 419"/>
                        <a:gd name="T29" fmla="*/ 3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99">
                          <a:moveTo>
                            <a:pt x="266" y="314"/>
                          </a:moveTo>
                          <a:lnTo>
                            <a:pt x="238" y="314"/>
                          </a:lnTo>
                          <a:cubicBezTo>
                            <a:pt x="222" y="120"/>
                            <a:pt x="129" y="27"/>
                            <a:pt x="0" y="0"/>
                          </a:cubicBezTo>
                          <a:lnTo>
                            <a:pt x="0" y="92"/>
                          </a:lnTo>
                          <a:cubicBezTo>
                            <a:pt x="96" y="125"/>
                            <a:pt x="133" y="218"/>
                            <a:pt x="135" y="342"/>
                          </a:cubicBezTo>
                          <a:lnTo>
                            <a:pt x="133" y="405"/>
                          </a:lnTo>
                          <a:lnTo>
                            <a:pt x="262" y="403"/>
                          </a:lnTo>
                          <a:cubicBezTo>
                            <a:pt x="297" y="403"/>
                            <a:pt x="323" y="412"/>
                            <a:pt x="323" y="447"/>
                          </a:cubicBezTo>
                          <a:lnTo>
                            <a:pt x="323" y="503"/>
                          </a:lnTo>
                          <a:lnTo>
                            <a:pt x="0" y="503"/>
                          </a:lnTo>
                          <a:lnTo>
                            <a:pt x="0" y="599"/>
                          </a:lnTo>
                          <a:lnTo>
                            <a:pt x="381" y="599"/>
                          </a:lnTo>
                          <a:cubicBezTo>
                            <a:pt x="388" y="599"/>
                            <a:pt x="419" y="573"/>
                            <a:pt x="419" y="567"/>
                          </a:cubicBezTo>
                          <a:lnTo>
                            <a:pt x="419" y="445"/>
                          </a:lnTo>
                          <a:cubicBezTo>
                            <a:pt x="419" y="366"/>
                            <a:pt x="349" y="314"/>
                            <a:pt x="266" y="31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503" name="TextBox 502"/>
                  <p:cNvSpPr txBox="1"/>
                  <p:nvPr/>
                </p:nvSpPr>
                <p:spPr>
                  <a:xfrm>
                    <a:off x="8274890" y="2745371"/>
                    <a:ext cx="848795" cy="260038"/>
                  </a:xfrm>
                  <a:prstGeom prst="rect">
                    <a:avLst/>
                  </a:prstGeom>
                  <a:noFill/>
                </p:spPr>
                <p:txBody>
                  <a:bodyPr wrap="none" rtlCol="0">
                    <a:spAutoFit/>
                  </a:bodyPr>
                  <a:lstStyle/>
                  <a:p>
                    <a:pPr algn="ctr" defTabSz="1088430"/>
                    <a:r>
                      <a:rPr lang="en-US" sz="875" dirty="0">
                        <a:solidFill>
                          <a:srgbClr val="FFFFFF"/>
                        </a:solidFill>
                        <a:latin typeface="Segoe UI"/>
                      </a:rPr>
                      <a:t>Service Bus</a:t>
                    </a:r>
                  </a:p>
                </p:txBody>
              </p:sp>
            </p:grpSp>
            <p:grpSp>
              <p:nvGrpSpPr>
                <p:cNvPr id="490" name="Group 489"/>
                <p:cNvGrpSpPr/>
                <p:nvPr/>
              </p:nvGrpSpPr>
              <p:grpSpPr>
                <a:xfrm>
                  <a:off x="6840604" y="2483031"/>
                  <a:ext cx="951637" cy="718936"/>
                  <a:chOff x="7020676" y="2286473"/>
                  <a:chExt cx="951637" cy="718936"/>
                </a:xfrm>
              </p:grpSpPr>
              <p:grpSp>
                <p:nvGrpSpPr>
                  <p:cNvPr id="498" name="Group 39"/>
                  <p:cNvGrpSpPr>
                    <a:grpSpLocks noChangeAspect="1"/>
                  </p:cNvGrpSpPr>
                  <p:nvPr/>
                </p:nvGrpSpPr>
                <p:grpSpPr bwMode="auto">
                  <a:xfrm>
                    <a:off x="7178992" y="2286473"/>
                    <a:ext cx="635000" cy="431800"/>
                    <a:chOff x="4588" y="4215"/>
                    <a:chExt cx="400" cy="272"/>
                  </a:xfrm>
                  <a:solidFill>
                    <a:schemeClr val="bg1"/>
                  </a:solidFill>
                </p:grpSpPr>
                <p:sp>
                  <p:nvSpPr>
                    <p:cNvPr id="500" name="Freeform 40"/>
                    <p:cNvSpPr>
                      <a:spLocks noEditPoints="1"/>
                    </p:cNvSpPr>
                    <p:nvPr/>
                  </p:nvSpPr>
                  <p:spPr bwMode="auto">
                    <a:xfrm>
                      <a:off x="4588" y="4215"/>
                      <a:ext cx="400" cy="272"/>
                    </a:xfrm>
                    <a:custGeom>
                      <a:avLst/>
                      <a:gdLst>
                        <a:gd name="T0" fmla="*/ 1154 w 1338"/>
                        <a:gd name="T1" fmla="*/ 410 h 915"/>
                        <a:gd name="T2" fmla="*/ 1164 w 1338"/>
                        <a:gd name="T3" fmla="*/ 327 h 915"/>
                        <a:gd name="T4" fmla="*/ 849 w 1338"/>
                        <a:gd name="T5" fmla="*/ 0 h 915"/>
                        <a:gd name="T6" fmla="*/ 557 w 1338"/>
                        <a:gd name="T7" fmla="*/ 201 h 915"/>
                        <a:gd name="T8" fmla="*/ 386 w 1338"/>
                        <a:gd name="T9" fmla="*/ 121 h 915"/>
                        <a:gd name="T10" fmla="*/ 164 w 1338"/>
                        <a:gd name="T11" fmla="*/ 351 h 915"/>
                        <a:gd name="T12" fmla="*/ 172 w 1338"/>
                        <a:gd name="T13" fmla="*/ 415 h 915"/>
                        <a:gd name="T14" fmla="*/ 0 w 1338"/>
                        <a:gd name="T15" fmla="*/ 656 h 915"/>
                        <a:gd name="T16" fmla="*/ 265 w 1338"/>
                        <a:gd name="T17" fmla="*/ 915 h 915"/>
                        <a:gd name="T18" fmla="*/ 1076 w 1338"/>
                        <a:gd name="T19" fmla="*/ 915 h 915"/>
                        <a:gd name="T20" fmla="*/ 1338 w 1338"/>
                        <a:gd name="T21" fmla="*/ 656 h 915"/>
                        <a:gd name="T22" fmla="*/ 1154 w 1338"/>
                        <a:gd name="T23" fmla="*/ 410 h 915"/>
                        <a:gd name="T24" fmla="*/ 977 w 1338"/>
                        <a:gd name="T25" fmla="*/ 522 h 915"/>
                        <a:gd name="T26" fmla="*/ 774 w 1338"/>
                        <a:gd name="T27" fmla="*/ 683 h 915"/>
                        <a:gd name="T28" fmla="*/ 723 w 1338"/>
                        <a:gd name="T29" fmla="*/ 677 h 915"/>
                        <a:gd name="T30" fmla="*/ 672 w 1338"/>
                        <a:gd name="T31" fmla="*/ 659 h 915"/>
                        <a:gd name="T32" fmla="*/ 528 w 1338"/>
                        <a:gd name="T33" fmla="*/ 806 h 915"/>
                        <a:gd name="T34" fmla="*/ 485 w 1338"/>
                        <a:gd name="T35" fmla="*/ 824 h 915"/>
                        <a:gd name="T36" fmla="*/ 442 w 1338"/>
                        <a:gd name="T37" fmla="*/ 806 h 915"/>
                        <a:gd name="T38" fmla="*/ 423 w 1338"/>
                        <a:gd name="T39" fmla="*/ 763 h 915"/>
                        <a:gd name="T40" fmla="*/ 442 w 1338"/>
                        <a:gd name="T41" fmla="*/ 720 h 915"/>
                        <a:gd name="T42" fmla="*/ 586 w 1338"/>
                        <a:gd name="T43" fmla="*/ 573 h 915"/>
                        <a:gd name="T44" fmla="*/ 568 w 1338"/>
                        <a:gd name="T45" fmla="*/ 423 h 915"/>
                        <a:gd name="T46" fmla="*/ 771 w 1338"/>
                        <a:gd name="T47" fmla="*/ 263 h 915"/>
                        <a:gd name="T48" fmla="*/ 822 w 1338"/>
                        <a:gd name="T49" fmla="*/ 268 h 915"/>
                        <a:gd name="T50" fmla="*/ 950 w 1338"/>
                        <a:gd name="T51" fmla="*/ 364 h 915"/>
                        <a:gd name="T52" fmla="*/ 977 w 1338"/>
                        <a:gd name="T53" fmla="*/ 52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8" h="915">
                          <a:moveTo>
                            <a:pt x="1154" y="410"/>
                          </a:moveTo>
                          <a:cubicBezTo>
                            <a:pt x="1162" y="383"/>
                            <a:pt x="1164" y="356"/>
                            <a:pt x="1164" y="327"/>
                          </a:cubicBezTo>
                          <a:cubicBezTo>
                            <a:pt x="1164" y="148"/>
                            <a:pt x="1022" y="0"/>
                            <a:pt x="849" y="0"/>
                          </a:cubicBezTo>
                          <a:cubicBezTo>
                            <a:pt x="717" y="0"/>
                            <a:pt x="605" y="83"/>
                            <a:pt x="557" y="201"/>
                          </a:cubicBezTo>
                          <a:cubicBezTo>
                            <a:pt x="517" y="150"/>
                            <a:pt x="455" y="121"/>
                            <a:pt x="386" y="121"/>
                          </a:cubicBezTo>
                          <a:cubicBezTo>
                            <a:pt x="263" y="121"/>
                            <a:pt x="164" y="225"/>
                            <a:pt x="164" y="351"/>
                          </a:cubicBezTo>
                          <a:cubicBezTo>
                            <a:pt x="164" y="372"/>
                            <a:pt x="166" y="394"/>
                            <a:pt x="172" y="415"/>
                          </a:cubicBezTo>
                          <a:cubicBezTo>
                            <a:pt x="70" y="453"/>
                            <a:pt x="0" y="541"/>
                            <a:pt x="0" y="656"/>
                          </a:cubicBezTo>
                          <a:cubicBezTo>
                            <a:pt x="0" y="806"/>
                            <a:pt x="118" y="915"/>
                            <a:pt x="265" y="915"/>
                          </a:cubicBezTo>
                          <a:lnTo>
                            <a:pt x="1076" y="915"/>
                          </a:lnTo>
                          <a:cubicBezTo>
                            <a:pt x="1223" y="915"/>
                            <a:pt x="1338" y="806"/>
                            <a:pt x="1338" y="656"/>
                          </a:cubicBezTo>
                          <a:cubicBezTo>
                            <a:pt x="1338" y="536"/>
                            <a:pt x="1261" y="445"/>
                            <a:pt x="1154" y="410"/>
                          </a:cubicBezTo>
                          <a:close/>
                          <a:moveTo>
                            <a:pt x="977" y="522"/>
                          </a:moveTo>
                          <a:cubicBezTo>
                            <a:pt x="953" y="616"/>
                            <a:pt x="870" y="683"/>
                            <a:pt x="774" y="683"/>
                          </a:cubicBezTo>
                          <a:cubicBezTo>
                            <a:pt x="758" y="683"/>
                            <a:pt x="739" y="680"/>
                            <a:pt x="723" y="677"/>
                          </a:cubicBezTo>
                          <a:cubicBezTo>
                            <a:pt x="707" y="672"/>
                            <a:pt x="688" y="667"/>
                            <a:pt x="672" y="659"/>
                          </a:cubicBezTo>
                          <a:lnTo>
                            <a:pt x="528" y="806"/>
                          </a:lnTo>
                          <a:cubicBezTo>
                            <a:pt x="517" y="816"/>
                            <a:pt x="501" y="824"/>
                            <a:pt x="485" y="824"/>
                          </a:cubicBezTo>
                          <a:cubicBezTo>
                            <a:pt x="469" y="824"/>
                            <a:pt x="453" y="819"/>
                            <a:pt x="442" y="806"/>
                          </a:cubicBezTo>
                          <a:cubicBezTo>
                            <a:pt x="431" y="795"/>
                            <a:pt x="423" y="779"/>
                            <a:pt x="423" y="763"/>
                          </a:cubicBezTo>
                          <a:cubicBezTo>
                            <a:pt x="423" y="747"/>
                            <a:pt x="429" y="731"/>
                            <a:pt x="442" y="720"/>
                          </a:cubicBezTo>
                          <a:lnTo>
                            <a:pt x="586" y="573"/>
                          </a:lnTo>
                          <a:cubicBezTo>
                            <a:pt x="562" y="528"/>
                            <a:pt x="554" y="474"/>
                            <a:pt x="568" y="423"/>
                          </a:cubicBezTo>
                          <a:cubicBezTo>
                            <a:pt x="592" y="330"/>
                            <a:pt x="675" y="263"/>
                            <a:pt x="771" y="263"/>
                          </a:cubicBezTo>
                          <a:cubicBezTo>
                            <a:pt x="787" y="263"/>
                            <a:pt x="806" y="265"/>
                            <a:pt x="822" y="268"/>
                          </a:cubicBezTo>
                          <a:cubicBezTo>
                            <a:pt x="875" y="281"/>
                            <a:pt x="923" y="316"/>
                            <a:pt x="950" y="364"/>
                          </a:cubicBezTo>
                          <a:cubicBezTo>
                            <a:pt x="982" y="412"/>
                            <a:pt x="990" y="469"/>
                            <a:pt x="977" y="52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501" name="Freeform 41"/>
                    <p:cNvSpPr>
                      <a:spLocks/>
                    </p:cNvSpPr>
                    <p:nvPr/>
                  </p:nvSpPr>
                  <p:spPr bwMode="auto">
                    <a:xfrm>
                      <a:off x="4779" y="4317"/>
                      <a:ext cx="81" cy="77"/>
                    </a:xfrm>
                    <a:custGeom>
                      <a:avLst/>
                      <a:gdLst>
                        <a:gd name="T0" fmla="*/ 166 w 270"/>
                        <a:gd name="T1" fmla="*/ 3 h 259"/>
                        <a:gd name="T2" fmla="*/ 134 w 270"/>
                        <a:gd name="T3" fmla="*/ 0 h 259"/>
                        <a:gd name="T4" fmla="*/ 8 w 270"/>
                        <a:gd name="T5" fmla="*/ 99 h 259"/>
                        <a:gd name="T6" fmla="*/ 27 w 270"/>
                        <a:gd name="T7" fmla="*/ 203 h 259"/>
                        <a:gd name="T8" fmla="*/ 61 w 270"/>
                        <a:gd name="T9" fmla="*/ 238 h 259"/>
                        <a:gd name="T10" fmla="*/ 104 w 270"/>
                        <a:gd name="T11" fmla="*/ 257 h 259"/>
                        <a:gd name="T12" fmla="*/ 136 w 270"/>
                        <a:gd name="T13" fmla="*/ 259 h 259"/>
                        <a:gd name="T14" fmla="*/ 262 w 270"/>
                        <a:gd name="T15" fmla="*/ 160 h 259"/>
                        <a:gd name="T16" fmla="*/ 246 w 270"/>
                        <a:gd name="T17" fmla="*/ 61 h 259"/>
                        <a:gd name="T18" fmla="*/ 166 w 270"/>
                        <a:gd name="T19" fmla="*/ 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9">
                          <a:moveTo>
                            <a:pt x="166" y="3"/>
                          </a:moveTo>
                          <a:cubicBezTo>
                            <a:pt x="155" y="0"/>
                            <a:pt x="144" y="0"/>
                            <a:pt x="134" y="0"/>
                          </a:cubicBezTo>
                          <a:cubicBezTo>
                            <a:pt x="75" y="0"/>
                            <a:pt x="21" y="40"/>
                            <a:pt x="8" y="99"/>
                          </a:cubicBezTo>
                          <a:cubicBezTo>
                            <a:pt x="0" y="134"/>
                            <a:pt x="5" y="174"/>
                            <a:pt x="27" y="203"/>
                          </a:cubicBezTo>
                          <a:cubicBezTo>
                            <a:pt x="35" y="217"/>
                            <a:pt x="48" y="227"/>
                            <a:pt x="61" y="238"/>
                          </a:cubicBezTo>
                          <a:cubicBezTo>
                            <a:pt x="75" y="246"/>
                            <a:pt x="88" y="254"/>
                            <a:pt x="104" y="257"/>
                          </a:cubicBezTo>
                          <a:cubicBezTo>
                            <a:pt x="115" y="259"/>
                            <a:pt x="126" y="259"/>
                            <a:pt x="136" y="259"/>
                          </a:cubicBezTo>
                          <a:cubicBezTo>
                            <a:pt x="195" y="259"/>
                            <a:pt x="249" y="219"/>
                            <a:pt x="262" y="160"/>
                          </a:cubicBezTo>
                          <a:cubicBezTo>
                            <a:pt x="270" y="126"/>
                            <a:pt x="265" y="91"/>
                            <a:pt x="246" y="61"/>
                          </a:cubicBezTo>
                          <a:cubicBezTo>
                            <a:pt x="227" y="32"/>
                            <a:pt x="198" y="11"/>
                            <a:pt x="166" y="3"/>
                          </a:cubicBezTo>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9" name="TextBox 498"/>
                  <p:cNvSpPr txBox="1"/>
                  <p:nvPr/>
                </p:nvSpPr>
                <p:spPr>
                  <a:xfrm>
                    <a:off x="7020676" y="2745371"/>
                    <a:ext cx="951637" cy="260038"/>
                  </a:xfrm>
                  <a:prstGeom prst="rect">
                    <a:avLst/>
                  </a:prstGeom>
                  <a:noFill/>
                </p:spPr>
                <p:txBody>
                  <a:bodyPr wrap="none" rtlCol="0">
                    <a:spAutoFit/>
                  </a:bodyPr>
                  <a:lstStyle/>
                  <a:p>
                    <a:pPr algn="ctr" defTabSz="1088430"/>
                    <a:r>
                      <a:rPr lang="en-US" sz="875" dirty="0">
                        <a:solidFill>
                          <a:srgbClr val="FFFFFF"/>
                        </a:solidFill>
                        <a:latin typeface="Segoe UI"/>
                      </a:rPr>
                      <a:t>Azure Search</a:t>
                    </a:r>
                  </a:p>
                </p:txBody>
              </p:sp>
            </p:grpSp>
            <p:grpSp>
              <p:nvGrpSpPr>
                <p:cNvPr id="491" name="Group 490"/>
                <p:cNvGrpSpPr/>
                <p:nvPr/>
              </p:nvGrpSpPr>
              <p:grpSpPr>
                <a:xfrm>
                  <a:off x="5470355" y="2467156"/>
                  <a:ext cx="1249138" cy="734811"/>
                  <a:chOff x="5470355" y="2270598"/>
                  <a:chExt cx="1249138" cy="734811"/>
                </a:xfrm>
              </p:grpSpPr>
              <p:grpSp>
                <p:nvGrpSpPr>
                  <p:cNvPr id="492" name="Group 46"/>
                  <p:cNvGrpSpPr>
                    <a:grpSpLocks noChangeAspect="1"/>
                  </p:cNvGrpSpPr>
                  <p:nvPr/>
                </p:nvGrpSpPr>
                <p:grpSpPr bwMode="auto">
                  <a:xfrm>
                    <a:off x="5845687" y="2270598"/>
                    <a:ext cx="498475" cy="447675"/>
                    <a:chOff x="3946" y="4222"/>
                    <a:chExt cx="314" cy="282"/>
                  </a:xfrm>
                  <a:solidFill>
                    <a:schemeClr val="bg1"/>
                  </a:solidFill>
                </p:grpSpPr>
                <p:sp>
                  <p:nvSpPr>
                    <p:cNvPr id="494"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5"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6"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sp>
                  <p:nvSpPr>
                    <p:cNvPr id="497"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2667" dirty="0">
                        <a:solidFill>
                          <a:srgbClr val="000000"/>
                        </a:solidFill>
                        <a:latin typeface="Segoe UI"/>
                      </a:endParaRPr>
                    </a:p>
                  </p:txBody>
                </p:sp>
              </p:grpSp>
              <p:sp>
                <p:nvSpPr>
                  <p:cNvPr id="493" name="TextBox 492"/>
                  <p:cNvSpPr txBox="1"/>
                  <p:nvPr/>
                </p:nvSpPr>
                <p:spPr>
                  <a:xfrm>
                    <a:off x="5470355" y="2745371"/>
                    <a:ext cx="1249138" cy="260038"/>
                  </a:xfrm>
                  <a:prstGeom prst="rect">
                    <a:avLst/>
                  </a:prstGeom>
                  <a:noFill/>
                </p:spPr>
                <p:txBody>
                  <a:bodyPr wrap="none" rtlCol="0">
                    <a:spAutoFit/>
                  </a:bodyPr>
                  <a:lstStyle/>
                  <a:p>
                    <a:pPr algn="ctr" defTabSz="1088430"/>
                    <a:r>
                      <a:rPr lang="en-US" sz="875" dirty="0">
                        <a:solidFill>
                          <a:srgbClr val="FFFFFF"/>
                        </a:solidFill>
                        <a:latin typeface="Segoe UI"/>
                      </a:rPr>
                      <a:t>Azure Automation</a:t>
                    </a:r>
                  </a:p>
                </p:txBody>
              </p:sp>
            </p:grpSp>
          </p:grpSp>
          <p:grpSp>
            <p:nvGrpSpPr>
              <p:cNvPr id="476" name="Group 475"/>
              <p:cNvGrpSpPr/>
              <p:nvPr/>
            </p:nvGrpSpPr>
            <p:grpSpPr>
              <a:xfrm>
                <a:off x="947262" y="3599754"/>
                <a:ext cx="3607660" cy="832137"/>
                <a:chOff x="5485539" y="3487405"/>
                <a:chExt cx="3444161" cy="794425"/>
              </a:xfrm>
            </p:grpSpPr>
            <p:grpSp>
              <p:nvGrpSpPr>
                <p:cNvPr id="477" name="Group 476"/>
                <p:cNvGrpSpPr/>
                <p:nvPr/>
              </p:nvGrpSpPr>
              <p:grpSpPr>
                <a:xfrm>
                  <a:off x="8320913" y="3487405"/>
                  <a:ext cx="608787" cy="794425"/>
                  <a:chOff x="9619436" y="6672797"/>
                  <a:chExt cx="608787" cy="794425"/>
                </a:xfrm>
              </p:grpSpPr>
              <p:sp>
                <p:nvSpPr>
                  <p:cNvPr id="487" name="TextBox 486"/>
                  <p:cNvSpPr txBox="1"/>
                  <p:nvPr/>
                </p:nvSpPr>
                <p:spPr>
                  <a:xfrm>
                    <a:off x="9692035" y="7207185"/>
                    <a:ext cx="476001" cy="260037"/>
                  </a:xfrm>
                  <a:prstGeom prst="rect">
                    <a:avLst/>
                  </a:prstGeom>
                  <a:noFill/>
                </p:spPr>
                <p:txBody>
                  <a:bodyPr wrap="none" rtlCol="0">
                    <a:spAutoFit/>
                  </a:bodyPr>
                  <a:lstStyle/>
                  <a:p>
                    <a:pPr defTabSz="1088430"/>
                    <a:r>
                      <a:rPr lang="en-US" sz="875" dirty="0">
                        <a:solidFill>
                          <a:srgbClr val="FFFFFF"/>
                        </a:solidFill>
                        <a:latin typeface="Segoe UI"/>
                      </a:rPr>
                      <a:t>CDN</a:t>
                    </a:r>
                  </a:p>
                </p:txBody>
              </p:sp>
              <p:pic>
                <p:nvPicPr>
                  <p:cNvPr id="488" name="Picture 48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619436" y="6672797"/>
                    <a:ext cx="608787" cy="608788"/>
                  </a:xfrm>
                  <a:prstGeom prst="rect">
                    <a:avLst/>
                  </a:prstGeom>
                </p:spPr>
              </p:pic>
            </p:grpSp>
            <p:grpSp>
              <p:nvGrpSpPr>
                <p:cNvPr id="478" name="Group 477"/>
                <p:cNvGrpSpPr/>
                <p:nvPr/>
              </p:nvGrpSpPr>
              <p:grpSpPr>
                <a:xfrm>
                  <a:off x="5485539" y="3527933"/>
                  <a:ext cx="668827" cy="749122"/>
                  <a:chOff x="5791224" y="3354836"/>
                  <a:chExt cx="668827" cy="749122"/>
                </a:xfrm>
              </p:grpSpPr>
              <p:sp>
                <p:nvSpPr>
                  <p:cNvPr id="485" name="TextBox 484"/>
                  <p:cNvSpPr txBox="1"/>
                  <p:nvPr/>
                </p:nvSpPr>
                <p:spPr>
                  <a:xfrm>
                    <a:off x="5791224" y="3843920"/>
                    <a:ext cx="668827" cy="260038"/>
                  </a:xfrm>
                  <a:prstGeom prst="rect">
                    <a:avLst/>
                  </a:prstGeom>
                  <a:noFill/>
                </p:spPr>
                <p:txBody>
                  <a:bodyPr wrap="none" rtlCol="0">
                    <a:spAutoFit/>
                  </a:bodyPr>
                  <a:lstStyle/>
                  <a:p>
                    <a:pPr defTabSz="1088430"/>
                    <a:r>
                      <a:rPr lang="en-US" sz="875" dirty="0">
                        <a:solidFill>
                          <a:srgbClr val="FFFFFF"/>
                        </a:solidFill>
                        <a:latin typeface="Segoe UI"/>
                      </a:rPr>
                      <a:t>API App</a:t>
                    </a:r>
                  </a:p>
                </p:txBody>
              </p:sp>
              <p:pic>
                <p:nvPicPr>
                  <p:cNvPr id="486" name="Picture 48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884186" y="3354836"/>
                    <a:ext cx="457200" cy="457200"/>
                  </a:xfrm>
                  <a:prstGeom prst="rect">
                    <a:avLst/>
                  </a:prstGeom>
                </p:spPr>
              </p:pic>
            </p:grpSp>
            <p:grpSp>
              <p:nvGrpSpPr>
                <p:cNvPr id="479" name="Group 478"/>
                <p:cNvGrpSpPr/>
                <p:nvPr/>
              </p:nvGrpSpPr>
              <p:grpSpPr>
                <a:xfrm>
                  <a:off x="6304134" y="3502916"/>
                  <a:ext cx="780849" cy="774141"/>
                  <a:chOff x="7455593" y="3310736"/>
                  <a:chExt cx="780849" cy="774141"/>
                </a:xfrm>
              </p:grpSpPr>
              <p:sp>
                <p:nvSpPr>
                  <p:cNvPr id="483" name="TextBox 482"/>
                  <p:cNvSpPr txBox="1"/>
                  <p:nvPr/>
                </p:nvSpPr>
                <p:spPr>
                  <a:xfrm>
                    <a:off x="7455593" y="3824839"/>
                    <a:ext cx="780849" cy="260038"/>
                  </a:xfrm>
                  <a:prstGeom prst="rect">
                    <a:avLst/>
                  </a:prstGeom>
                  <a:noFill/>
                </p:spPr>
                <p:txBody>
                  <a:bodyPr wrap="none" rtlCol="0">
                    <a:spAutoFit/>
                  </a:bodyPr>
                  <a:lstStyle/>
                  <a:p>
                    <a:pPr defTabSz="1088430"/>
                    <a:r>
                      <a:rPr lang="en-US" sz="875" dirty="0">
                        <a:solidFill>
                          <a:srgbClr val="FFFFFF"/>
                        </a:solidFill>
                        <a:latin typeface="Segoe UI"/>
                      </a:rPr>
                      <a:t>HDInsight</a:t>
                    </a:r>
                  </a:p>
                </p:txBody>
              </p:sp>
              <p:pic>
                <p:nvPicPr>
                  <p:cNvPr id="484" name="Picture 48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7547105" y="3310736"/>
                    <a:ext cx="564296" cy="564296"/>
                  </a:xfrm>
                  <a:prstGeom prst="rect">
                    <a:avLst/>
                  </a:prstGeom>
                </p:spPr>
              </p:pic>
            </p:grpSp>
            <p:grpSp>
              <p:nvGrpSpPr>
                <p:cNvPr id="480" name="Group 479"/>
                <p:cNvGrpSpPr/>
                <p:nvPr/>
              </p:nvGrpSpPr>
              <p:grpSpPr>
                <a:xfrm>
                  <a:off x="7177483" y="3588233"/>
                  <a:ext cx="1067331" cy="688824"/>
                  <a:chOff x="8594361" y="3354836"/>
                  <a:chExt cx="1067331" cy="688824"/>
                </a:xfrm>
              </p:grpSpPr>
              <p:sp>
                <p:nvSpPr>
                  <p:cNvPr id="481" name="TextBox 480"/>
                  <p:cNvSpPr txBox="1"/>
                  <p:nvPr/>
                </p:nvSpPr>
                <p:spPr>
                  <a:xfrm>
                    <a:off x="8594361" y="3783622"/>
                    <a:ext cx="1067331" cy="260038"/>
                  </a:xfrm>
                  <a:prstGeom prst="rect">
                    <a:avLst/>
                  </a:prstGeom>
                  <a:noFill/>
                </p:spPr>
                <p:txBody>
                  <a:bodyPr wrap="none" rtlCol="0">
                    <a:spAutoFit/>
                  </a:bodyPr>
                  <a:lstStyle/>
                  <a:p>
                    <a:pPr defTabSz="1088430"/>
                    <a:r>
                      <a:rPr lang="en-US" sz="875" dirty="0">
                        <a:solidFill>
                          <a:srgbClr val="FFFFFF"/>
                        </a:solidFill>
                        <a:latin typeface="Segoe UI"/>
                      </a:rPr>
                      <a:t>Storage Queue</a:t>
                    </a:r>
                  </a:p>
                </p:txBody>
              </p:sp>
              <p:pic>
                <p:nvPicPr>
                  <p:cNvPr id="482" name="Picture 48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883691" y="3354836"/>
                    <a:ext cx="457200" cy="457200"/>
                  </a:xfrm>
                  <a:prstGeom prst="rect">
                    <a:avLst/>
                  </a:prstGeom>
                </p:spPr>
              </p:pic>
            </p:grpSp>
          </p:grpSp>
        </p:grpSp>
        <p:grpSp>
          <p:nvGrpSpPr>
            <p:cNvPr id="511" name="Group 510"/>
            <p:cNvGrpSpPr/>
            <p:nvPr/>
          </p:nvGrpSpPr>
          <p:grpSpPr>
            <a:xfrm rot="16200000">
              <a:off x="485403" y="1689044"/>
              <a:ext cx="371305" cy="424112"/>
              <a:chOff x="381000" y="1377952"/>
              <a:chExt cx="357188" cy="407988"/>
            </a:xfrm>
          </p:grpSpPr>
          <p:sp>
            <p:nvSpPr>
              <p:cNvPr id="51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513" name="TextBox 512"/>
              <p:cNvSpPr txBox="1"/>
              <p:nvPr/>
            </p:nvSpPr>
            <p:spPr>
              <a:xfrm rot="5400000">
                <a:off x="397859" y="1392003"/>
                <a:ext cx="318652" cy="343374"/>
              </a:xfrm>
              <a:prstGeom prst="rect">
                <a:avLst/>
              </a:prstGeom>
              <a:noFill/>
            </p:spPr>
            <p:txBody>
              <a:bodyPr wrap="none" rtlCol="0">
                <a:spAutoFit/>
              </a:bodyPr>
              <a:lstStyle/>
              <a:p>
                <a:pPr defTabSz="1088473"/>
                <a:r>
                  <a:rPr lang="en-US" sz="1333" dirty="0">
                    <a:solidFill>
                      <a:srgbClr val="FFFFFF"/>
                    </a:solidFill>
                    <a:latin typeface="Segoe UI"/>
                  </a:rPr>
                  <a:t>7</a:t>
                </a:r>
              </a:p>
            </p:txBody>
          </p:sp>
        </p:grpSp>
      </p:grpSp>
      <p:sp>
        <p:nvSpPr>
          <p:cNvPr id="3" name="Title 2"/>
          <p:cNvSpPr>
            <a:spLocks noGrp="1"/>
          </p:cNvSpPr>
          <p:nvPr>
            <p:ph type="title"/>
          </p:nvPr>
        </p:nvSpPr>
        <p:spPr/>
        <p:txBody>
          <a:bodyPr/>
          <a:lstStyle/>
          <a:p>
            <a:r>
              <a:rPr lang="en-US" dirty="0"/>
              <a:t>Additional Azure services</a:t>
            </a:r>
          </a:p>
        </p:txBody>
      </p:sp>
      <p:sp>
        <p:nvSpPr>
          <p:cNvPr id="427" name="TextBox 426"/>
          <p:cNvSpPr txBox="1"/>
          <p:nvPr/>
        </p:nvSpPr>
        <p:spPr>
          <a:xfrm>
            <a:off x="4137472" y="1389816"/>
            <a:ext cx="7927528" cy="5157822"/>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web app requirements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Search to populate and search against data using a simple REST API or .NET SDK</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Service Bus is a third-party communication mechanism that ensures information is delivered even if the two parties are never both online at the same time or aren't available at the exact same time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CDN caches dynamic and static content used by any app at strategically placed locations to provide maximum bandwidth for delivering content</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Quickly build and consume APIs with API App in the cloud using the language of your choice, including ASP.NET, Java, PHP, Node.js, and Python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Use Azure Queue to store large numbers of messages that can be accessed from anywhere in the world via authenticated calls using HTTP or HTTPS</a:t>
            </a:r>
          </a:p>
        </p:txBody>
      </p:sp>
    </p:spTree>
    <p:extLst>
      <p:ext uri="{BB962C8B-B14F-4D97-AF65-F5344CB8AC3E}">
        <p14:creationId xmlns:p14="http://schemas.microsoft.com/office/powerpoint/2010/main" val="4249042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and BI</a:t>
            </a:r>
          </a:p>
        </p:txBody>
      </p:sp>
      <p:sp>
        <p:nvSpPr>
          <p:cNvPr id="396" name="TextBox 395"/>
          <p:cNvSpPr txBox="1"/>
          <p:nvPr/>
        </p:nvSpPr>
        <p:spPr>
          <a:xfrm>
            <a:off x="3817428" y="1389816"/>
            <a:ext cx="7882515" cy="5709255"/>
          </a:xfrm>
          <a:prstGeom prst="rect">
            <a:avLst/>
          </a:prstGeom>
          <a:noFill/>
        </p:spPr>
        <p:txBody>
          <a:bodyPr wrap="square" rtlCol="0">
            <a:spAutoFit/>
          </a:bodyPr>
          <a:lstStyle/>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web app data</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Stream Analytics allows real-time analytic computations on data streaming from devices, sensors, websites, social media, apps, infrastructure systems, and more</a:t>
            </a:r>
          </a:p>
          <a:p>
            <a:pPr marL="380985" lvl="1"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data and extract insights instead of deploying, configuring, and tuning hardware</a:t>
            </a:r>
          </a:p>
          <a:p>
            <a:pPr marL="114295" defTabSz="914363">
              <a:spcBef>
                <a:spcPts val="2083"/>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let you visualize data with meaningful insights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Major building blocks of Power BI are: dashboards, reports, and data sets that integrate with your app to deliver rich, interactive reports and real-time dashboards to users</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Power BI also allows you to embed data visuals inside your app</a:t>
            </a:r>
          </a:p>
          <a:p>
            <a:pPr marL="380985" lvl="2" defTabSz="914363">
              <a:spcBef>
                <a:spcPts val="2083"/>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a:p>
            <a:pPr marL="114295" defTabSz="914363">
              <a:spcBef>
                <a:spcPts val="2083"/>
              </a:spcBef>
            </a:pPr>
            <a:endParaRPr lang="en-US" sz="2000" dirty="0">
              <a:solidFill>
                <a:srgbClr val="3C3D3E"/>
              </a:solidFill>
              <a:latin typeface="Segoe UI Light"/>
              <a:ea typeface="Segoe UI" panose="020B0502040204020203" pitchFamily="34" charset="0"/>
              <a:cs typeface="Segoe UI" panose="020B0502040204020203" pitchFamily="34" charset="0"/>
            </a:endParaRPr>
          </a:p>
        </p:txBody>
      </p:sp>
      <p:grpSp>
        <p:nvGrpSpPr>
          <p:cNvPr id="176" name="Group 175"/>
          <p:cNvGrpSpPr/>
          <p:nvPr/>
        </p:nvGrpSpPr>
        <p:grpSpPr>
          <a:xfrm>
            <a:off x="575205" y="1396351"/>
            <a:ext cx="2615611" cy="2603545"/>
            <a:chOff x="749972" y="1665030"/>
            <a:chExt cx="3136228" cy="3121761"/>
          </a:xfrm>
        </p:grpSpPr>
        <p:grpSp>
          <p:nvGrpSpPr>
            <p:cNvPr id="177" name="Group 176"/>
            <p:cNvGrpSpPr/>
            <p:nvPr/>
          </p:nvGrpSpPr>
          <p:grpSpPr>
            <a:xfrm>
              <a:off x="749972" y="1665030"/>
              <a:ext cx="3136228" cy="3121761"/>
              <a:chOff x="10160543" y="-2229615"/>
              <a:chExt cx="2507793" cy="2496225"/>
            </a:xfrm>
          </p:grpSpPr>
          <p:sp>
            <p:nvSpPr>
              <p:cNvPr id="184" name="Rectangle 183"/>
              <p:cNvSpPr/>
              <p:nvPr/>
            </p:nvSpPr>
            <p:spPr>
              <a:xfrm>
                <a:off x="10160543" y="-1851095"/>
                <a:ext cx="2507793" cy="211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endParaRPr lang="en-US" sz="1500" dirty="0">
                  <a:solidFill>
                    <a:srgbClr val="FFFFFF"/>
                  </a:solidFill>
                  <a:latin typeface="Segoe UI"/>
                </a:endParaRPr>
              </a:p>
            </p:txBody>
          </p:sp>
          <p:sp>
            <p:nvSpPr>
              <p:cNvPr id="185" name="Rectangle 184"/>
              <p:cNvSpPr/>
              <p:nvPr/>
            </p:nvSpPr>
            <p:spPr>
              <a:xfrm>
                <a:off x="10160543" y="-2229615"/>
                <a:ext cx="2507793" cy="3826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73"/>
                <a:r>
                  <a:rPr lang="en-US" sz="1667" dirty="0">
                    <a:solidFill>
                      <a:srgbClr val="FFFFFF"/>
                    </a:solidFill>
                    <a:latin typeface="Segoe UI"/>
                  </a:rPr>
                  <a:t>Analysis &amp; BI</a:t>
                </a:r>
              </a:p>
            </p:txBody>
          </p:sp>
          <p:grpSp>
            <p:nvGrpSpPr>
              <p:cNvPr id="186" name="Group 16"/>
              <p:cNvGrpSpPr>
                <a:grpSpLocks noChangeAspect="1"/>
              </p:cNvGrpSpPr>
              <p:nvPr/>
            </p:nvGrpSpPr>
            <p:grpSpPr bwMode="auto">
              <a:xfrm>
                <a:off x="10396359" y="-94094"/>
                <a:ext cx="911400" cy="179116"/>
                <a:chOff x="6612" y="3929"/>
                <a:chExt cx="1786" cy="351"/>
              </a:xfrm>
            </p:grpSpPr>
            <p:sp>
              <p:nvSpPr>
                <p:cNvPr id="214"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5"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6"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7"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8"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9"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0"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1"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2"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3"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4"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5"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6"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7"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8"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29"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0"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1"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2"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3"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4"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5"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6"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7"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8"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39"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sp>
            <p:nvSpPr>
              <p:cNvPr id="187" name="TextBox 186"/>
              <p:cNvSpPr txBox="1"/>
              <p:nvPr/>
            </p:nvSpPr>
            <p:spPr>
              <a:xfrm>
                <a:off x="10559234" y="-487662"/>
                <a:ext cx="542842" cy="211420"/>
              </a:xfrm>
              <a:prstGeom prst="rect">
                <a:avLst/>
              </a:prstGeom>
              <a:noFill/>
            </p:spPr>
            <p:txBody>
              <a:bodyPr wrap="none" rtlCol="0">
                <a:spAutoFit/>
              </a:bodyPr>
              <a:lstStyle/>
              <a:p>
                <a:pPr algn="ctr" defTabSz="1088430"/>
                <a:r>
                  <a:rPr lang="en-US" sz="833" dirty="0">
                    <a:solidFill>
                      <a:srgbClr val="FFFFFF"/>
                    </a:solidFill>
                    <a:latin typeface="Segoe UI"/>
                  </a:rPr>
                  <a:t>PowerBI</a:t>
                </a:r>
              </a:p>
            </p:txBody>
          </p:sp>
          <p:grpSp>
            <p:nvGrpSpPr>
              <p:cNvPr id="188" name="Group 187"/>
              <p:cNvGrpSpPr/>
              <p:nvPr/>
            </p:nvGrpSpPr>
            <p:grpSpPr>
              <a:xfrm>
                <a:off x="10360854" y="-1666057"/>
                <a:ext cx="982404" cy="615739"/>
                <a:chOff x="9195017" y="2424444"/>
                <a:chExt cx="1173845" cy="735727"/>
              </a:xfrm>
            </p:grpSpPr>
            <p:pic>
              <p:nvPicPr>
                <p:cNvPr id="212" name="Picture 211"/>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213" name="TextBox 212"/>
                <p:cNvSpPr txBox="1"/>
                <p:nvPr/>
              </p:nvSpPr>
              <p:spPr>
                <a:xfrm>
                  <a:off x="9195017" y="2907551"/>
                  <a:ext cx="1173845" cy="252620"/>
                </a:xfrm>
                <a:prstGeom prst="rect">
                  <a:avLst/>
                </a:prstGeom>
                <a:noFill/>
              </p:spPr>
              <p:txBody>
                <a:bodyPr wrap="none" rtlCol="0">
                  <a:spAutoFit/>
                </a:bodyPr>
                <a:lstStyle/>
                <a:p>
                  <a:pPr algn="ctr" defTabSz="1088430"/>
                  <a:r>
                    <a:rPr lang="en-US" sz="833" dirty="0">
                      <a:solidFill>
                        <a:srgbClr val="FFFFFF"/>
                      </a:solidFill>
                      <a:latin typeface="Segoe UI"/>
                    </a:rPr>
                    <a:t>Machine Learning</a:t>
                  </a:r>
                </a:p>
              </p:txBody>
            </p:sp>
          </p:grpSp>
          <p:grpSp>
            <p:nvGrpSpPr>
              <p:cNvPr id="189" name="Group 188"/>
              <p:cNvGrpSpPr/>
              <p:nvPr/>
            </p:nvGrpSpPr>
            <p:grpSpPr>
              <a:xfrm>
                <a:off x="11403766" y="-1712836"/>
                <a:ext cx="923999" cy="1805868"/>
                <a:chOff x="10649166" y="2273276"/>
                <a:chExt cx="1104059" cy="2157776"/>
              </a:xfrm>
            </p:grpSpPr>
            <p:grpSp>
              <p:nvGrpSpPr>
                <p:cNvPr id="196" name="Group 4"/>
                <p:cNvGrpSpPr>
                  <a:grpSpLocks noChangeAspect="1"/>
                </p:cNvGrpSpPr>
                <p:nvPr/>
              </p:nvGrpSpPr>
              <p:grpSpPr bwMode="auto">
                <a:xfrm>
                  <a:off x="10822055" y="4197890"/>
                  <a:ext cx="758278" cy="233162"/>
                  <a:chOff x="8512" y="2383"/>
                  <a:chExt cx="1509" cy="464"/>
                </a:xfrm>
              </p:grpSpPr>
              <p:sp>
                <p:nvSpPr>
                  <p:cNvPr id="203"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4"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5"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6"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7"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8"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9"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0"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11"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grpSp>
            <p:grpSp>
              <p:nvGrpSpPr>
                <p:cNvPr id="197" name="Group 196"/>
                <p:cNvGrpSpPr/>
                <p:nvPr/>
              </p:nvGrpSpPr>
              <p:grpSpPr>
                <a:xfrm>
                  <a:off x="10649166" y="2273276"/>
                  <a:ext cx="1104059" cy="791621"/>
                  <a:chOff x="10631991" y="2368550"/>
                  <a:chExt cx="1104059" cy="791621"/>
                </a:xfrm>
              </p:grpSpPr>
              <p:pic>
                <p:nvPicPr>
                  <p:cNvPr id="201" name="Picture 20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202" name="TextBox 201"/>
                  <p:cNvSpPr txBox="1"/>
                  <p:nvPr/>
                </p:nvSpPr>
                <p:spPr>
                  <a:xfrm>
                    <a:off x="10631991" y="2907551"/>
                    <a:ext cx="1104059" cy="252620"/>
                  </a:xfrm>
                  <a:prstGeom prst="rect">
                    <a:avLst/>
                  </a:prstGeom>
                  <a:noFill/>
                </p:spPr>
                <p:txBody>
                  <a:bodyPr wrap="none" rtlCol="0">
                    <a:spAutoFit/>
                  </a:bodyPr>
                  <a:lstStyle/>
                  <a:p>
                    <a:pPr algn="ctr" defTabSz="1088430"/>
                    <a:r>
                      <a:rPr lang="en-US" sz="833" dirty="0">
                        <a:solidFill>
                          <a:srgbClr val="FFFFFF"/>
                        </a:solidFill>
                        <a:latin typeface="Segoe UI"/>
                      </a:rPr>
                      <a:t>Stream Analytics</a:t>
                    </a:r>
                  </a:p>
                </p:txBody>
              </p:sp>
            </p:grpSp>
            <p:grpSp>
              <p:nvGrpSpPr>
                <p:cNvPr id="198" name="Group 197"/>
                <p:cNvGrpSpPr/>
                <p:nvPr/>
              </p:nvGrpSpPr>
              <p:grpSpPr>
                <a:xfrm>
                  <a:off x="10830051" y="3281088"/>
                  <a:ext cx="742284" cy="700611"/>
                  <a:chOff x="10768411" y="3297908"/>
                  <a:chExt cx="742284" cy="700611"/>
                </a:xfrm>
              </p:grpSpPr>
              <p:sp>
                <p:nvSpPr>
                  <p:cNvPr id="199"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200" name="TextBox 199"/>
                  <p:cNvSpPr txBox="1"/>
                  <p:nvPr/>
                </p:nvSpPr>
                <p:spPr>
                  <a:xfrm>
                    <a:off x="10768411" y="3745899"/>
                    <a:ext cx="742284" cy="252620"/>
                  </a:xfrm>
                  <a:prstGeom prst="rect">
                    <a:avLst/>
                  </a:prstGeom>
                  <a:noFill/>
                </p:spPr>
                <p:txBody>
                  <a:bodyPr wrap="none" rtlCol="0">
                    <a:spAutoFit/>
                  </a:bodyPr>
                  <a:lstStyle/>
                  <a:p>
                    <a:pPr algn="ctr" defTabSz="1088430"/>
                    <a:r>
                      <a:rPr lang="en-US" sz="833" dirty="0">
                        <a:solidFill>
                          <a:srgbClr val="FFFFFF"/>
                        </a:solidFill>
                        <a:latin typeface="Segoe UI"/>
                      </a:rPr>
                      <a:t>Data Lake</a:t>
                    </a:r>
                  </a:p>
                </p:txBody>
              </p:sp>
            </p:grpSp>
          </p:grpSp>
          <p:grpSp>
            <p:nvGrpSpPr>
              <p:cNvPr id="190" name="Group 189"/>
              <p:cNvGrpSpPr/>
              <p:nvPr/>
            </p:nvGrpSpPr>
            <p:grpSpPr>
              <a:xfrm rot="16200000">
                <a:off x="10249287" y="-1738003"/>
                <a:ext cx="298935" cy="341450"/>
                <a:chOff x="381000" y="1377952"/>
                <a:chExt cx="357188" cy="407988"/>
              </a:xfrm>
            </p:grpSpPr>
            <p:sp>
              <p:nvSpPr>
                <p:cNvPr id="194"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5" name="TextBox 194"/>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8</a:t>
                  </a:r>
                </a:p>
              </p:txBody>
            </p:sp>
          </p:grpSp>
          <p:grpSp>
            <p:nvGrpSpPr>
              <p:cNvPr id="191" name="Group 190"/>
              <p:cNvGrpSpPr/>
              <p:nvPr/>
            </p:nvGrpSpPr>
            <p:grpSpPr>
              <a:xfrm rot="16200000">
                <a:off x="10249287" y="-997024"/>
                <a:ext cx="298935" cy="341450"/>
                <a:chOff x="381000" y="1377952"/>
                <a:chExt cx="357188" cy="407988"/>
              </a:xfrm>
            </p:grpSpPr>
            <p:sp>
              <p:nvSpPr>
                <p:cNvPr id="192" name="Freeform 32"/>
                <p:cNvSpPr>
                  <a:spLocks/>
                </p:cNvSpPr>
                <p:nvPr/>
              </p:nvSpPr>
              <p:spPr bwMode="auto">
                <a:xfrm rot="5400000">
                  <a:off x="355600" y="1403352"/>
                  <a:ext cx="407988" cy="357188"/>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333" dirty="0">
                    <a:solidFill>
                      <a:srgbClr val="000000"/>
                    </a:solidFill>
                    <a:latin typeface="Segoe UI"/>
                  </a:endParaRPr>
                </a:p>
              </p:txBody>
            </p:sp>
            <p:sp>
              <p:nvSpPr>
                <p:cNvPr id="193" name="TextBox 192"/>
                <p:cNvSpPr txBox="1"/>
                <p:nvPr/>
              </p:nvSpPr>
              <p:spPr>
                <a:xfrm rot="5400000">
                  <a:off x="400371" y="1392097"/>
                  <a:ext cx="316233" cy="340768"/>
                </a:xfrm>
                <a:prstGeom prst="rect">
                  <a:avLst/>
                </a:prstGeom>
                <a:noFill/>
              </p:spPr>
              <p:txBody>
                <a:bodyPr wrap="none" rtlCol="0">
                  <a:spAutoFit/>
                </a:bodyPr>
                <a:lstStyle/>
                <a:p>
                  <a:pPr defTabSz="1088473"/>
                  <a:r>
                    <a:rPr lang="en-US" sz="1333" dirty="0">
                      <a:solidFill>
                        <a:srgbClr val="FFFFFF"/>
                      </a:solidFill>
                      <a:latin typeface="Segoe UI"/>
                    </a:rPr>
                    <a:t>9</a:t>
                  </a:r>
                </a:p>
              </p:txBody>
            </p:sp>
          </p:grpSp>
        </p:grpSp>
        <p:grpSp>
          <p:nvGrpSpPr>
            <p:cNvPr id="178" name="Group 4"/>
            <p:cNvGrpSpPr>
              <a:grpSpLocks noChangeAspect="1"/>
            </p:cNvGrpSpPr>
            <p:nvPr/>
          </p:nvGrpSpPr>
          <p:grpSpPr bwMode="auto">
            <a:xfrm>
              <a:off x="1362083" y="3362726"/>
              <a:ext cx="446158" cy="472280"/>
              <a:chOff x="3" y="-13"/>
              <a:chExt cx="1281" cy="1356"/>
            </a:xfrm>
          </p:grpSpPr>
          <p:sp>
            <p:nvSpPr>
              <p:cNvPr id="179" name="Freeform 178"/>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0" name="Freeform 179"/>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1"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2"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83"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Tree>
    <p:extLst>
      <p:ext uri="{BB962C8B-B14F-4D97-AF65-F5344CB8AC3E}">
        <p14:creationId xmlns:p14="http://schemas.microsoft.com/office/powerpoint/2010/main" val="1532950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5931491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1"/>
                    </a:solidFill>
                    <a:effectLst/>
                    <a:uLnTx/>
                    <a:uFillTx/>
                    <a:latin typeface="+mn-lt"/>
                    <a:ea typeface="+mn-ea"/>
                    <a:cs typeface="+mn-cs"/>
                  </a:rPr>
                  <a:t>run.php</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BlobTrigger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TableTrigger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r>
              <a:rPr kumimoji="0" lang="en-US" sz="2800" b="0" i="0" u="none" strike="noStrike" kern="1200" cap="none" spc="0" normalizeH="0" baseline="0" noProof="0" dirty="0" err="1">
                <a:ln>
                  <a:noFill/>
                </a:ln>
                <a:solidFill>
                  <a:schemeClr val="tx1"/>
                </a:solidFill>
                <a:effectLst/>
                <a:uLnTx/>
                <a:uFillTx/>
                <a:latin typeface="+mj-lt"/>
                <a:ea typeface="+mn-ea"/>
                <a:cs typeface="+mn-cs"/>
              </a:rPr>
              <a:t>QueueTrigger</a:t>
            </a:r>
            <a:r>
              <a:rPr kumimoji="0" lang="en-US" sz="2800" b="0" i="0" u="none" strike="noStrike" kern="1200" cap="none" spc="0" normalizeH="0" baseline="0" noProof="0" dirty="0">
                <a:ln>
                  <a:noFill/>
                </a:ln>
                <a:solidFill>
                  <a:schemeClr val="tx1"/>
                </a:solidFill>
                <a:effectLst/>
                <a:uLnTx/>
                <a:uFillTx/>
                <a:latin typeface="+mj-lt"/>
                <a:ea typeface="+mn-ea"/>
                <a:cs typeface="+mn-cs"/>
              </a:rPr>
              <a:t>, </a:t>
            </a:r>
            <a:br>
              <a:rPr kumimoji="0" lang="en-US" sz="2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err="1">
                <a:ln>
                  <a:noFill/>
                </a:ln>
                <a:solidFill>
                  <a:schemeClr val="tx1"/>
                </a:solidFill>
                <a:effectLst/>
                <a:uLnTx/>
                <a:uFillTx/>
                <a:latin typeface="+mj-lt"/>
                <a:ea typeface="+mn-ea"/>
                <a:cs typeface="+mn-cs"/>
              </a:rPr>
              <a:t>ServicebusTrigger</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chemeClr val="tx1"/>
                </a:solidFill>
                <a:effectLst/>
                <a:uLnTx/>
                <a:uFillTx/>
                <a:latin typeface="+mj-lt"/>
                <a:ea typeface="+mn-ea"/>
                <a:cs typeface="+mn-cs"/>
              </a:rPr>
              <a:t>WebJobs</a:t>
            </a:r>
            <a:r>
              <a:rPr kumimoji="0" lang="en-US" sz="2800" b="0" i="0" u="none" strike="noStrike" kern="1200" cap="none" spc="0" normalizeH="0" baseline="0" noProof="0" dirty="0">
                <a:ln>
                  <a:noFill/>
                </a:ln>
                <a:solidFill>
                  <a:schemeClr val="tx1"/>
                </a:solidFill>
                <a:effectLst/>
                <a:uLnTx/>
                <a:uFillTx/>
                <a:latin typeface="+mj-l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chemeClr val="bg1"/>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Portal, Visual Studio, CLI, </a:t>
            </a:r>
            <a:r>
              <a:rPr kumimoji="0" lang="en-US" sz="2800" b="0" i="0" u="none" strike="noStrike" kern="1200" cap="none" spc="0" normalizeH="0" baseline="0" noProof="0" dirty="0" err="1">
                <a:ln>
                  <a:noFill/>
                </a:ln>
                <a:solidFill>
                  <a:schemeClr val="tx1"/>
                </a:solidFill>
                <a:effectLst/>
                <a:uLnTx/>
                <a:uFillTx/>
                <a:latin typeface="+mj-lt"/>
                <a:ea typeface="+mn-ea"/>
                <a:cs typeface="+mn-cs"/>
              </a:rPr>
              <a:t>Git</a:t>
            </a:r>
            <a:endParaRPr kumimoji="0" lang="en-US" sz="28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8884370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7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WebJobs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Web App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406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TrafficManager</a:t>
            </a:r>
          </a:p>
        </p:txBody>
      </p:sp>
    </p:spTree>
    <p:extLst>
      <p:ext uri="{BB962C8B-B14F-4D97-AF65-F5344CB8AC3E}">
        <p14:creationId xmlns:p14="http://schemas.microsoft.com/office/powerpoint/2010/main" val="1546046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Azure Traffic Manager</a:t>
            </a:r>
          </a:p>
        </p:txBody>
      </p:sp>
      <p:sp>
        <p:nvSpPr>
          <p:cNvPr id="19" name="Content Placeholder 18"/>
          <p:cNvSpPr>
            <a:spLocks noGrp="1"/>
          </p:cNvSpPr>
          <p:nvPr>
            <p:ph type="body" sz="quarter" idx="10"/>
          </p:nvPr>
        </p:nvSpPr>
        <p:spPr>
          <a:xfrm>
            <a:off x="518160" y="1420813"/>
            <a:ext cx="11155680" cy="849441"/>
          </a:xfrm>
        </p:spPr>
        <p:txBody>
          <a:bodyPr/>
          <a:lstStyle/>
          <a:p>
            <a:r>
              <a:rPr lang="en-US" sz="2400" dirty="0"/>
              <a:t>Direct users to the application instance in the closest region </a:t>
            </a:r>
            <a:br>
              <a:rPr lang="en-US" sz="2400" dirty="0"/>
            </a:br>
            <a:r>
              <a:rPr lang="en-US" sz="2400" dirty="0"/>
              <a:t>with the Microsoft Azure Traffic Manager</a:t>
            </a:r>
          </a:p>
        </p:txBody>
      </p:sp>
      <p:sp>
        <p:nvSpPr>
          <p:cNvPr id="21" name="Rectangle 20"/>
          <p:cNvSpPr/>
          <p:nvPr/>
        </p:nvSpPr>
        <p:spPr bwMode="auto">
          <a:xfrm>
            <a:off x="530771"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marL="0" marR="0" lvl="0" indent="0" defTabSz="913788" eaLnBrk="1" fontAlgn="base" latinLnBrk="0" hangingPunct="1">
              <a:lnSpc>
                <a:spcPct val="100000"/>
              </a:lnSpc>
              <a:spcBef>
                <a:spcPts val="600"/>
              </a:spcBef>
              <a:spcAft>
                <a:spcPts val="600"/>
              </a:spcAft>
              <a:buClrTx/>
              <a:buSzTx/>
              <a:buFontTx/>
              <a:buNone/>
              <a:tabLst/>
              <a:defRPr/>
            </a:pPr>
            <a:endParaRPr kumimoji="0" lang="en-US" sz="2000" b="0" i="0" u="none" strike="noStrike" kern="0" cap="none" spc="0" normalizeH="0" baseline="0" noProof="0" dirty="0">
              <a:ln>
                <a:solidFill>
                  <a:schemeClr val="bg1">
                    <a:alpha val="0"/>
                  </a:schemeClr>
                </a:solidFill>
              </a:ln>
              <a:solidFill>
                <a:schemeClr val="bg2">
                  <a:lumMod val="50000"/>
                  <a:alpha val="99000"/>
                </a:schemeClr>
              </a:solidFill>
              <a:effectLst/>
              <a:uLnTx/>
              <a:uFillTx/>
            </a:endParaRPr>
          </a:p>
        </p:txBody>
      </p:sp>
      <p:sp>
        <p:nvSpPr>
          <p:cNvPr id="8" name="Rectangle 7"/>
          <p:cNvSpPr/>
          <p:nvPr/>
        </p:nvSpPr>
        <p:spPr>
          <a:xfrm>
            <a:off x="7831139" y="3118573"/>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foo-us.cloudapp.net</a:t>
            </a:r>
          </a:p>
        </p:txBody>
      </p:sp>
      <p:sp>
        <p:nvSpPr>
          <p:cNvPr id="9" name="Rectangle 8"/>
          <p:cNvSpPr/>
          <p:nvPr/>
        </p:nvSpPr>
        <p:spPr>
          <a:xfrm>
            <a:off x="7831139" y="4014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foo-europe.cloudapp.net</a:t>
            </a:r>
          </a:p>
        </p:txBody>
      </p:sp>
      <p:sp>
        <p:nvSpPr>
          <p:cNvPr id="10" name="Rectangle 9"/>
          <p:cNvSpPr/>
          <p:nvPr/>
        </p:nvSpPr>
        <p:spPr>
          <a:xfrm>
            <a:off x="7831139" y="4910567"/>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mn-ea"/>
                <a:cs typeface="+mn-cs"/>
              </a:rPr>
              <a:t>foo-asia.cloudapp.net</a:t>
            </a:r>
          </a:p>
        </p:txBody>
      </p:sp>
      <p:sp>
        <p:nvSpPr>
          <p:cNvPr id="11" name="Rectangle 10"/>
          <p:cNvSpPr/>
          <p:nvPr/>
        </p:nvSpPr>
        <p:spPr>
          <a:xfrm>
            <a:off x="4445001"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solidFill>
                    <a:schemeClr val="bg1">
                      <a:alpha val="0"/>
                    </a:schemeClr>
                  </a:solidFill>
                </a:ln>
                <a:solidFill>
                  <a:schemeClr val="bg1">
                    <a:alpha val="99000"/>
                  </a:schemeClr>
                </a:solidFill>
                <a:effectLst/>
                <a:uLnTx/>
                <a:uFillTx/>
                <a:latin typeface="+mn-lt"/>
                <a:ea typeface="Segoe UI" pitchFamily="34" charset="0"/>
                <a:cs typeface="Segoe UI" pitchFamily="34" charset="0"/>
              </a:rPr>
              <a:t>Traffic Manager</a:t>
            </a:r>
          </a:p>
        </p:txBody>
      </p:sp>
      <p:sp>
        <p:nvSpPr>
          <p:cNvPr id="12" name="Rectangle 11"/>
          <p:cNvSpPr/>
          <p:nvPr/>
        </p:nvSpPr>
        <p:spPr>
          <a:xfrm>
            <a:off x="4587872" y="4081556"/>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Policies</a:t>
            </a:r>
          </a:p>
        </p:txBody>
      </p:sp>
      <p:grpSp>
        <p:nvGrpSpPr>
          <p:cNvPr id="3" name="Group 2"/>
          <p:cNvGrpSpPr/>
          <p:nvPr/>
        </p:nvGrpSpPr>
        <p:grpSpPr>
          <a:xfrm>
            <a:off x="663700"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781"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defTabSz="740740" eaLnBrk="1" fontAlgn="auto" latinLnBrk="0" hangingPunct="1">
                <a:lnSpc>
                  <a:spcPct val="100000"/>
                </a:lnSpc>
                <a:spcBef>
                  <a:spcPts val="0"/>
                </a:spcBef>
                <a:spcAft>
                  <a:spcPts val="0"/>
                </a:spcAft>
                <a:buClrTx/>
                <a:buSzTx/>
                <a:buFontTx/>
                <a:buNone/>
                <a:tabLst/>
                <a:defRPr/>
              </a:pPr>
              <a:endParaRPr kumimoji="0" lang="en-US" sz="1800" b="0" i="0" u="none" strike="noStrike" kern="0" cap="none" spc="-122" normalizeH="0" baseline="0" noProof="0" dirty="0">
                <a:ln>
                  <a:noFill/>
                </a:ln>
                <a:solidFill>
                  <a:schemeClr val="tx1">
                    <a:lumMod val="50000"/>
                  </a:schemeClr>
                </a:solidFill>
                <a:effectLst/>
                <a:uLnTx/>
                <a:uFillTx/>
                <a:latin typeface="Segoe UI Light" pitchFamily="34" charset="0"/>
              </a:endParaRPr>
            </a:p>
          </p:txBody>
        </p:sp>
      </p:grpSp>
      <p:sp>
        <p:nvSpPr>
          <p:cNvPr id="13" name="Rectangle 12"/>
          <p:cNvSpPr/>
          <p:nvPr/>
        </p:nvSpPr>
        <p:spPr>
          <a:xfrm>
            <a:off x="6102344" y="4081560"/>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Tx/>
              <a:buSzPct val="80000"/>
              <a:buFontTx/>
              <a:buNone/>
              <a:tabLst/>
              <a:defRPr/>
            </a:pPr>
            <a:r>
              <a:rPr kumimoji="0" lang="en-IN" sz="1800" b="0" i="0" u="none" strike="noStrike" kern="1200" cap="none" spc="0" normalizeH="0" baseline="0" noProof="0" dirty="0">
                <a:ln>
                  <a:solidFill>
                    <a:schemeClr val="bg1">
                      <a:alpha val="0"/>
                    </a:schemeClr>
                  </a:solidFill>
                </a:ln>
                <a:gradFill>
                  <a:gsLst>
                    <a:gs pos="0">
                      <a:srgbClr val="595959"/>
                    </a:gs>
                    <a:gs pos="86000">
                      <a:srgbClr val="595959"/>
                    </a:gs>
                  </a:gsLst>
                  <a:lin ang="5400000" scaled="0"/>
                </a:gradFill>
                <a:effectLst/>
                <a:uLnTx/>
                <a:uFillTx/>
                <a:latin typeface="+mn-lt"/>
                <a:ea typeface="+mn-ea"/>
                <a:cs typeface="+mn-cs"/>
              </a:rPr>
              <a:t>Monitoring</a:t>
            </a:r>
          </a:p>
        </p:txBody>
      </p:sp>
      <p:sp>
        <p:nvSpPr>
          <p:cNvPr id="14" name="Rectangle 13"/>
          <p:cNvSpPr/>
          <p:nvPr/>
        </p:nvSpPr>
        <p:spPr>
          <a:xfrm>
            <a:off x="2291463" y="3500154"/>
            <a:ext cx="1968488"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foo.cloudapp.net</a:t>
            </a:r>
          </a:p>
        </p:txBody>
      </p:sp>
      <p:sp>
        <p:nvSpPr>
          <p:cNvPr id="15" name="Rectangle 14"/>
          <p:cNvSpPr/>
          <p:nvPr/>
        </p:nvSpPr>
        <p:spPr>
          <a:xfrm>
            <a:off x="2523934" y="4337850"/>
            <a:ext cx="163198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DNS response</a:t>
            </a:r>
          </a:p>
        </p:txBody>
      </p:sp>
      <p:cxnSp>
        <p:nvCxnSpPr>
          <p:cNvPr id="16" name="Straight Arrow Connector 15"/>
          <p:cNvCxnSpPr/>
          <p:nvPr/>
        </p:nvCxnSpPr>
        <p:spPr bwMode="auto">
          <a:xfrm>
            <a:off x="2523933"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3934"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3934" y="4910567"/>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4477" y="4792248"/>
            <a:ext cx="904415" cy="400110"/>
          </a:xfrm>
          <a:prstGeom prst="rect">
            <a:avLst/>
          </a:prstGeom>
        </p:spPr>
        <p:txBody>
          <a:bodyPr wrap="none">
            <a:spAutoFit/>
          </a:bodyPr>
          <a:lstStyle/>
          <a:p>
            <a:pPr marL="0" marR="0" lvl="0" indent="0" defTabSz="914400" eaLnBrk="1" fontAlgn="auto" latinLnBrk="0" hangingPunct="1">
              <a:lnSpc>
                <a:spcPct val="100000"/>
              </a:lnSpc>
              <a:spcBef>
                <a:spcPts val="1000"/>
              </a:spcBef>
              <a:spcAft>
                <a:spcPts val="0"/>
              </a:spcAft>
              <a:buClrTx/>
              <a:buSzPct val="80000"/>
              <a:buFontTx/>
              <a:buNone/>
              <a:tabLst/>
              <a:defRPr/>
            </a:pPr>
            <a:r>
              <a:rPr kumimoji="0" lang="en-US" sz="2000" b="0" i="0" u="none" strike="noStrike" kern="0" cap="none" spc="0" normalizeH="0" baseline="0" noProof="0" dirty="0">
                <a:ln>
                  <a:solidFill>
                    <a:schemeClr val="bg1">
                      <a:alpha val="0"/>
                    </a:schemeClr>
                  </a:solidFill>
                </a:ln>
                <a:gradFill>
                  <a:gsLst>
                    <a:gs pos="0">
                      <a:srgbClr val="595959"/>
                    </a:gs>
                    <a:gs pos="86000">
                      <a:srgbClr val="595959"/>
                    </a:gs>
                  </a:gsLst>
                  <a:lin ang="5400000" scaled="0"/>
                </a:gradFill>
                <a:effectLst/>
                <a:uLnTx/>
                <a:uFillTx/>
              </a:rPr>
              <a:t>1.2.3.4</a:t>
            </a:r>
          </a:p>
        </p:txBody>
      </p:sp>
    </p:spTree>
    <p:extLst>
      <p:ext uri="{BB962C8B-B14F-4D97-AF65-F5344CB8AC3E}">
        <p14:creationId xmlns:p14="http://schemas.microsoft.com/office/powerpoint/2010/main" val="258345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animBg="1"/>
      <p:bldP spid="8" grpId="0" animBg="1"/>
      <p:bldP spid="9" grpId="0" animBg="1"/>
      <p:bldP spid="10" grpId="0" animBg="1"/>
      <p:bldP spid="11" grpId="0" animBg="1"/>
      <p:bldP spid="12" grpId="0" animBg="1"/>
      <p:bldP spid="13" grpId="0" animBg="1"/>
      <p:bldP spid="14" grpId="0"/>
      <p:bldP spid="15"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Failover</a:t>
            </a:r>
            <a:endParaRPr lang="en-US" dirty="0"/>
          </a:p>
        </p:txBody>
      </p:sp>
      <p:sp>
        <p:nvSpPr>
          <p:cNvPr id="5" name="Content Placeholder 4"/>
          <p:cNvSpPr>
            <a:spLocks noGrp="1"/>
          </p:cNvSpPr>
          <p:nvPr>
            <p:ph sz="half" idx="1"/>
          </p:nvPr>
        </p:nvSpPr>
        <p:spPr>
          <a:xfrm>
            <a:off x="838200" y="2578322"/>
            <a:ext cx="5181600" cy="2845943"/>
          </a:xfrm>
        </p:spPr>
        <p:txBody>
          <a:bodyPr>
            <a:normAutofit/>
          </a:bodyPr>
          <a:lstStyle/>
          <a:p>
            <a:pPr marL="0" indent="0" fontAlgn="ctr">
              <a:buNone/>
            </a:pPr>
            <a:r>
              <a:rPr lang="it-IT" sz="2000" dirty="0"/>
              <a:t>Select </a:t>
            </a:r>
            <a:r>
              <a:rPr lang="it-IT" sz="2000" dirty="0" err="1"/>
              <a:t>Failover</a:t>
            </a:r>
            <a:r>
              <a:rPr lang="it-IT" sz="2000" dirty="0"/>
              <a:t> </a:t>
            </a:r>
            <a:r>
              <a:rPr lang="it-IT" sz="2000" dirty="0" err="1"/>
              <a:t>when</a:t>
            </a:r>
            <a:r>
              <a:rPr lang="it-IT" sz="2000" dirty="0"/>
              <a:t> </a:t>
            </a:r>
            <a:r>
              <a:rPr lang="it-IT" sz="2000" dirty="0" err="1"/>
              <a:t>you</a:t>
            </a:r>
            <a:r>
              <a:rPr lang="it-IT" sz="2000" dirty="0"/>
              <a:t> </a:t>
            </a:r>
            <a:r>
              <a:rPr lang="it-IT" sz="2000" dirty="0" err="1"/>
              <a:t>have</a:t>
            </a:r>
            <a:r>
              <a:rPr lang="it-IT" sz="2000" dirty="0"/>
              <a:t> endpoints in the </a:t>
            </a:r>
            <a:r>
              <a:rPr lang="it-IT" sz="2000" dirty="0" err="1"/>
              <a:t>same</a:t>
            </a:r>
            <a:r>
              <a:rPr lang="it-IT" sz="2000" dirty="0"/>
              <a:t> or </a:t>
            </a:r>
            <a:r>
              <a:rPr lang="it-IT" sz="2000" dirty="0" err="1"/>
              <a:t>different</a:t>
            </a:r>
            <a:r>
              <a:rPr lang="it-IT" sz="2000" dirty="0"/>
              <a:t> Microsoft Azure </a:t>
            </a:r>
            <a:r>
              <a:rPr lang="it-IT" sz="2000" dirty="0" err="1"/>
              <a:t>datacenters</a:t>
            </a:r>
            <a:r>
              <a:rPr lang="it-IT" sz="2000" dirty="0"/>
              <a:t> (</a:t>
            </a:r>
            <a:r>
              <a:rPr lang="it-IT" sz="2000" dirty="0" err="1"/>
              <a:t>known</a:t>
            </a:r>
            <a:r>
              <a:rPr lang="it-IT" sz="2000" dirty="0"/>
              <a:t> </a:t>
            </a:r>
            <a:r>
              <a:rPr lang="it-IT" sz="2000" dirty="0" err="1"/>
              <a:t>as</a:t>
            </a:r>
            <a:r>
              <a:rPr lang="it-IT" sz="2000" dirty="0"/>
              <a:t> </a:t>
            </a:r>
            <a:r>
              <a:rPr lang="it-IT" sz="2000" dirty="0" err="1"/>
              <a:t>regions</a:t>
            </a:r>
            <a:r>
              <a:rPr lang="it-IT" sz="2000" dirty="0"/>
              <a:t> in the Management Portal) and </a:t>
            </a:r>
            <a:r>
              <a:rPr lang="it-IT" sz="2000" dirty="0" err="1"/>
              <a:t>want</a:t>
            </a:r>
            <a:r>
              <a:rPr lang="it-IT" sz="2000" dirty="0"/>
              <a:t> to use a </a:t>
            </a:r>
            <a:r>
              <a:rPr lang="it-IT" sz="2000" dirty="0" err="1"/>
              <a:t>primary</a:t>
            </a:r>
            <a:r>
              <a:rPr lang="it-IT" sz="2000" dirty="0"/>
              <a:t> endpoint for </a:t>
            </a:r>
            <a:r>
              <a:rPr lang="it-IT" sz="2000" dirty="0" err="1"/>
              <a:t>all</a:t>
            </a:r>
            <a:r>
              <a:rPr lang="it-IT" sz="2000" dirty="0"/>
              <a:t> </a:t>
            </a:r>
            <a:r>
              <a:rPr lang="it-IT" sz="2000" dirty="0" err="1"/>
              <a:t>traffic</a:t>
            </a:r>
            <a:r>
              <a:rPr lang="it-IT" sz="2000" dirty="0"/>
              <a:t>, </a:t>
            </a:r>
            <a:r>
              <a:rPr lang="it-IT" sz="2000" dirty="0" err="1"/>
              <a:t>but</a:t>
            </a:r>
            <a:r>
              <a:rPr lang="it-IT" sz="2000" dirty="0"/>
              <a:t> </a:t>
            </a:r>
            <a:r>
              <a:rPr lang="it-IT" sz="2000" dirty="0" err="1"/>
              <a:t>provide</a:t>
            </a:r>
            <a:r>
              <a:rPr lang="it-IT" sz="2000" dirty="0"/>
              <a:t> backups in case the </a:t>
            </a:r>
            <a:r>
              <a:rPr lang="it-IT" sz="2000" dirty="0" err="1"/>
              <a:t>primary</a:t>
            </a:r>
            <a:r>
              <a:rPr lang="it-IT" sz="2000" dirty="0"/>
              <a:t> or the backup endpoints are </a:t>
            </a:r>
            <a:r>
              <a:rPr lang="it-IT" sz="2000" dirty="0" err="1"/>
              <a:t>unavailable</a:t>
            </a:r>
            <a:r>
              <a:rPr lang="it-IT" sz="2000" dirty="0"/>
              <a:t>.</a:t>
            </a:r>
          </a:p>
        </p:txBody>
      </p:sp>
      <p:pic>
        <p:nvPicPr>
          <p:cNvPr id="7" name="Picture 2" descr="Traffic Manager Failover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008371"/>
            <a:ext cx="5181600" cy="398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54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dirty="0"/>
              <a:t>What are the benefits?</a:t>
            </a:r>
          </a:p>
        </p:txBody>
      </p:sp>
      <p:sp>
        <p:nvSpPr>
          <p:cNvPr id="4" name="Text Placeholder 3"/>
          <p:cNvSpPr>
            <a:spLocks noGrp="1"/>
          </p:cNvSpPr>
          <p:nvPr>
            <p:ph type="body" sz="quarter" idx="4294967295"/>
          </p:nvPr>
        </p:nvSpPr>
        <p:spPr>
          <a:xfrm>
            <a:off x="1" y="3129598"/>
            <a:ext cx="12191998" cy="2283702"/>
          </a:xfrm>
        </p:spPr>
        <p:txBody>
          <a:bodyPr/>
          <a:lstStyle/>
          <a:p>
            <a:pPr marL="0" indent="0" algn="ctr">
              <a:buNone/>
            </a:pPr>
            <a:r>
              <a:rPr lang="it-IT" sz="4400" dirty="0"/>
              <a:t>Software/Services -&gt; MSDN</a:t>
            </a:r>
          </a:p>
          <a:p>
            <a:pPr marL="0" indent="0" algn="ctr">
              <a:buNone/>
            </a:pPr>
            <a:r>
              <a:rPr lang="it-IT" sz="4400" dirty="0"/>
              <a:t>Visibility -&gt; www.startup4you.it</a:t>
            </a:r>
          </a:p>
          <a:p>
            <a:pPr marL="0" indent="0" algn="ctr">
              <a:buNone/>
            </a:pPr>
            <a:r>
              <a:rPr lang="it-IT" sz="4400" dirty="0"/>
              <a:t>Consulting support -&gt; bizitbus@microsoft.com</a:t>
            </a:r>
          </a:p>
        </p:txBody>
      </p:sp>
    </p:spTree>
    <p:extLst>
      <p:ext uri="{BB962C8B-B14F-4D97-AF65-F5344CB8AC3E}">
        <p14:creationId xmlns:p14="http://schemas.microsoft.com/office/powerpoint/2010/main" val="52324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Performance</a:t>
            </a:r>
            <a:endParaRPr lang="en-US" dirty="0"/>
          </a:p>
        </p:txBody>
      </p:sp>
      <p:sp>
        <p:nvSpPr>
          <p:cNvPr id="3" name="Content Placeholder 2"/>
          <p:cNvSpPr>
            <a:spLocks noGrp="1"/>
          </p:cNvSpPr>
          <p:nvPr>
            <p:ph sz="half" idx="1"/>
          </p:nvPr>
        </p:nvSpPr>
        <p:spPr>
          <a:xfrm>
            <a:off x="838200" y="2674831"/>
            <a:ext cx="3589962" cy="2171022"/>
          </a:xfrm>
        </p:spPr>
        <p:txBody>
          <a:bodyPr>
            <a:normAutofit/>
          </a:bodyPr>
          <a:lstStyle/>
          <a:p>
            <a:pPr marL="0" indent="0" fontAlgn="ctr">
              <a:buNone/>
            </a:pPr>
            <a:r>
              <a:rPr lang="it-IT" sz="2000" dirty="0"/>
              <a:t>Select Performance </a:t>
            </a:r>
            <a:r>
              <a:rPr lang="it-IT" sz="2000" dirty="0" err="1"/>
              <a:t>when</a:t>
            </a:r>
            <a:r>
              <a:rPr lang="it-IT" sz="2000" dirty="0"/>
              <a:t> </a:t>
            </a:r>
            <a:r>
              <a:rPr lang="it-IT" sz="2000" dirty="0" err="1"/>
              <a:t>you</a:t>
            </a:r>
            <a:r>
              <a:rPr lang="it-IT" sz="2000" dirty="0"/>
              <a:t> </a:t>
            </a:r>
            <a:r>
              <a:rPr lang="it-IT" sz="2000" dirty="0" err="1"/>
              <a:t>have</a:t>
            </a:r>
            <a:r>
              <a:rPr lang="it-IT" sz="2000" dirty="0"/>
              <a:t> endpoints in </a:t>
            </a:r>
            <a:r>
              <a:rPr lang="it-IT" sz="2000" dirty="0" err="1"/>
              <a:t>different</a:t>
            </a:r>
            <a:r>
              <a:rPr lang="it-IT" sz="2000" dirty="0"/>
              <a:t> </a:t>
            </a:r>
            <a:r>
              <a:rPr lang="it-IT" sz="2000" dirty="0" err="1"/>
              <a:t>geographic</a:t>
            </a:r>
            <a:r>
              <a:rPr lang="it-IT" sz="2000" dirty="0"/>
              <a:t> </a:t>
            </a:r>
            <a:r>
              <a:rPr lang="it-IT" sz="2000" dirty="0" err="1"/>
              <a:t>locations</a:t>
            </a:r>
            <a:r>
              <a:rPr lang="it-IT" sz="2000" dirty="0"/>
              <a:t> and </a:t>
            </a:r>
            <a:r>
              <a:rPr lang="it-IT" sz="2000" dirty="0" err="1"/>
              <a:t>you</a:t>
            </a:r>
            <a:r>
              <a:rPr lang="it-IT" sz="2000" dirty="0"/>
              <a:t> </a:t>
            </a:r>
            <a:r>
              <a:rPr lang="it-IT" sz="2000" dirty="0" err="1"/>
              <a:t>want</a:t>
            </a:r>
            <a:r>
              <a:rPr lang="it-IT" sz="2000" dirty="0"/>
              <a:t> </a:t>
            </a:r>
            <a:r>
              <a:rPr lang="it-IT" sz="2000" dirty="0" err="1"/>
              <a:t>requesting</a:t>
            </a:r>
            <a:r>
              <a:rPr lang="it-IT" sz="2000" dirty="0"/>
              <a:t> clients to use the "</a:t>
            </a:r>
            <a:r>
              <a:rPr lang="it-IT" sz="2000" dirty="0" err="1"/>
              <a:t>closest</a:t>
            </a:r>
            <a:r>
              <a:rPr lang="it-IT" sz="2000" dirty="0"/>
              <a:t>" endpoint in </a:t>
            </a:r>
            <a:r>
              <a:rPr lang="it-IT" sz="2000" dirty="0" err="1"/>
              <a:t>terms</a:t>
            </a:r>
            <a:r>
              <a:rPr lang="it-IT" sz="2000" dirty="0"/>
              <a:t> of the </a:t>
            </a:r>
            <a:r>
              <a:rPr lang="it-IT" sz="2000" dirty="0" err="1"/>
              <a:t>lowest</a:t>
            </a:r>
            <a:r>
              <a:rPr lang="it-IT" sz="2000" dirty="0"/>
              <a:t> </a:t>
            </a:r>
            <a:r>
              <a:rPr lang="it-IT" sz="2000" dirty="0" err="1"/>
              <a:t>latency</a:t>
            </a:r>
            <a:r>
              <a:rPr lang="it-IT" sz="2000" dirty="0"/>
              <a:t>.</a:t>
            </a:r>
          </a:p>
        </p:txBody>
      </p:sp>
      <p:pic>
        <p:nvPicPr>
          <p:cNvPr id="9217" name="Picture 1" descr="Traffic Manager Performance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98031" y="1978143"/>
            <a:ext cx="7056695" cy="360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60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Round Robin</a:t>
            </a:r>
            <a:endParaRPr lang="en-US" dirty="0"/>
          </a:p>
        </p:txBody>
      </p:sp>
      <p:sp>
        <p:nvSpPr>
          <p:cNvPr id="3" name="Content Placeholder 2"/>
          <p:cNvSpPr>
            <a:spLocks noGrp="1"/>
          </p:cNvSpPr>
          <p:nvPr>
            <p:ph sz="half" idx="1"/>
          </p:nvPr>
        </p:nvSpPr>
        <p:spPr>
          <a:xfrm>
            <a:off x="838200" y="3051950"/>
            <a:ext cx="4329701" cy="1266896"/>
          </a:xfrm>
        </p:spPr>
        <p:txBody>
          <a:bodyPr>
            <a:normAutofit/>
          </a:bodyPr>
          <a:lstStyle/>
          <a:p>
            <a:pPr marL="0" indent="0">
              <a:buNone/>
            </a:pPr>
            <a:r>
              <a:rPr lang="it-IT" sz="2000" dirty="0"/>
              <a:t>Select Round Robin </a:t>
            </a:r>
            <a:r>
              <a:rPr lang="it-IT" sz="2000" dirty="0" err="1"/>
              <a:t>when</a:t>
            </a:r>
            <a:r>
              <a:rPr lang="it-IT" sz="2000" dirty="0"/>
              <a:t> </a:t>
            </a:r>
            <a:r>
              <a:rPr lang="it-IT" sz="2000" dirty="0" err="1"/>
              <a:t>you</a:t>
            </a:r>
            <a:r>
              <a:rPr lang="it-IT" sz="2000" dirty="0"/>
              <a:t> </a:t>
            </a:r>
            <a:r>
              <a:rPr lang="it-IT" sz="2000" dirty="0" err="1"/>
              <a:t>want</a:t>
            </a:r>
            <a:r>
              <a:rPr lang="it-IT" sz="2000" dirty="0"/>
              <a:t> to </a:t>
            </a:r>
            <a:r>
              <a:rPr lang="it-IT" sz="2000" dirty="0" err="1"/>
              <a:t>distribute</a:t>
            </a:r>
            <a:r>
              <a:rPr lang="it-IT" sz="2000" dirty="0"/>
              <a:t> </a:t>
            </a:r>
            <a:r>
              <a:rPr lang="it-IT" sz="2000" dirty="0" err="1"/>
              <a:t>load</a:t>
            </a:r>
            <a:r>
              <a:rPr lang="it-IT" sz="2000" dirty="0"/>
              <a:t> </a:t>
            </a:r>
            <a:r>
              <a:rPr lang="it-IT" sz="2000" dirty="0" err="1"/>
              <a:t>equally</a:t>
            </a:r>
            <a:r>
              <a:rPr lang="it-IT" sz="2000" dirty="0"/>
              <a:t> </a:t>
            </a:r>
            <a:r>
              <a:rPr lang="it-IT" sz="2000" dirty="0" err="1"/>
              <a:t>across</a:t>
            </a:r>
            <a:r>
              <a:rPr lang="it-IT" sz="2000" dirty="0"/>
              <a:t> a set of endpoints in the </a:t>
            </a:r>
            <a:r>
              <a:rPr lang="it-IT" sz="2000" dirty="0" err="1"/>
              <a:t>same</a:t>
            </a:r>
            <a:r>
              <a:rPr lang="it-IT" sz="2000" dirty="0"/>
              <a:t> datacenter or </a:t>
            </a:r>
            <a:r>
              <a:rPr lang="it-IT" sz="2000" dirty="0" err="1"/>
              <a:t>across</a:t>
            </a:r>
            <a:r>
              <a:rPr lang="it-IT" sz="2000" dirty="0"/>
              <a:t> </a:t>
            </a:r>
            <a:r>
              <a:rPr lang="it-IT" sz="2000" dirty="0" err="1"/>
              <a:t>different</a:t>
            </a:r>
            <a:r>
              <a:rPr lang="it-IT" sz="2000" dirty="0"/>
              <a:t> </a:t>
            </a:r>
            <a:r>
              <a:rPr lang="it-IT" sz="2000" dirty="0" err="1"/>
              <a:t>datacenters</a:t>
            </a:r>
            <a:r>
              <a:rPr lang="it-IT" sz="2000" dirty="0"/>
              <a:t>.</a:t>
            </a:r>
          </a:p>
        </p:txBody>
      </p:sp>
      <p:pic>
        <p:nvPicPr>
          <p:cNvPr id="10242" name="Picture 2" descr="Traffic Manager Round Robin load balanc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70386" y="1690688"/>
            <a:ext cx="5883414" cy="412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94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18334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745" spc="0" dirty="0">
                <a:latin typeface="+mn-lt"/>
              </a:rPr>
              <a:t>PaaS with VM control</a:t>
            </a:r>
          </a:p>
        </p:txBody>
      </p:sp>
      <p:sp>
        <p:nvSpPr>
          <p:cNvPr id="7" name="Text Placeholder 4"/>
          <p:cNvSpPr>
            <a:spLocks noGrp="1"/>
          </p:cNvSpPr>
          <p:nvPr>
            <p:ph type="body" sz="quarter" idx="10"/>
          </p:nvPr>
        </p:nvSpPr>
        <p:spPr>
          <a:xfrm>
            <a:off x="274313" y="2728001"/>
            <a:ext cx="5399209" cy="1786836"/>
          </a:xfrm>
        </p:spPr>
        <p:txBody>
          <a:bodyPr/>
          <a:lstStyle/>
          <a:p>
            <a:pPr>
              <a:spcBef>
                <a:spcPts val="1765"/>
              </a:spcBef>
            </a:pPr>
            <a:r>
              <a:rPr lang="en-US" sz="2745" dirty="0"/>
              <a:t>Simple .NET runtime</a:t>
            </a:r>
          </a:p>
          <a:p>
            <a:pPr>
              <a:spcBef>
                <a:spcPts val="1765"/>
              </a:spcBef>
            </a:pPr>
            <a:r>
              <a:rPr lang="en-US" sz="2745" dirty="0"/>
              <a:t>Health, discovery, updates</a:t>
            </a:r>
          </a:p>
          <a:p>
            <a:pPr>
              <a:spcBef>
                <a:spcPts val="1765"/>
              </a:spcBef>
            </a:pPr>
            <a:r>
              <a:rPr lang="en-US" sz="2745" dirty="0"/>
              <a:t>OS Patching</a:t>
            </a:r>
          </a:p>
        </p:txBody>
      </p:sp>
      <p:grpSp>
        <p:nvGrpSpPr>
          <p:cNvPr id="2" name="Group 1"/>
          <p:cNvGrpSpPr/>
          <p:nvPr/>
        </p:nvGrpSpPr>
        <p:grpSpPr>
          <a:xfrm>
            <a:off x="5648099" y="487"/>
            <a:ext cx="6543901" cy="6857027"/>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 name="Picture 7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Cloud Service</a:t>
                </a:r>
              </a:p>
            </p:txBody>
          </p:sp>
          <p:sp>
            <p:nvSpPr>
              <p:cNvPr id="76" name="TextBox 75"/>
              <p:cNvSpPr txBox="1"/>
              <p:nvPr/>
            </p:nvSpPr>
            <p:spPr>
              <a:xfrm>
                <a:off x="6314916" y="4485938"/>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Web roles</a:t>
                </a:r>
              </a:p>
            </p:txBody>
          </p:sp>
          <p:sp>
            <p:nvSpPr>
              <p:cNvPr id="77" name="TextBox 76"/>
              <p:cNvSpPr txBox="1"/>
              <p:nvPr/>
            </p:nvSpPr>
            <p:spPr>
              <a:xfrm>
                <a:off x="9566162" y="4535835"/>
                <a:ext cx="1773018" cy="49524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Worker roles</a:t>
                </a:r>
              </a:p>
            </p:txBody>
          </p:sp>
          <p:sp>
            <p:nvSpPr>
              <p:cNvPr id="78" name="TextBox 77"/>
              <p:cNvSpPr txBox="1"/>
              <p:nvPr/>
            </p:nvSpPr>
            <p:spPr>
              <a:xfrm>
                <a:off x="9241648" y="5719329"/>
                <a:ext cx="1773018" cy="49524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kern="0" dirty="0">
                    <a:gradFill>
                      <a:gsLst>
                        <a:gs pos="2917">
                          <a:srgbClr val="505050"/>
                        </a:gs>
                        <a:gs pos="40000">
                          <a:srgbClr val="505050"/>
                        </a:gs>
                      </a:gsLst>
                      <a:lin ang="5400000" scaled="0"/>
                    </a:gradFill>
                    <a:latin typeface="Segoe UI"/>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11521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Functions</a:t>
            </a:r>
          </a:p>
        </p:txBody>
      </p:sp>
      <p:pic>
        <p:nvPicPr>
          <p:cNvPr id="9" name="Immagine 8"/>
          <p:cNvPicPr>
            <a:picLocks noChangeAspect="1"/>
          </p:cNvPicPr>
          <p:nvPr/>
        </p:nvPicPr>
        <p:blipFill>
          <a:blip r:embed="rId2"/>
          <a:stretch>
            <a:fillRect/>
          </a:stretch>
        </p:blipFill>
        <p:spPr>
          <a:xfrm>
            <a:off x="8159377" y="2651693"/>
            <a:ext cx="2731245" cy="1554615"/>
          </a:xfrm>
          <a:prstGeom prst="rect">
            <a:avLst/>
          </a:prstGeom>
        </p:spPr>
      </p:pic>
      <p:grpSp>
        <p:nvGrpSpPr>
          <p:cNvPr id="15" name="Group 38"/>
          <p:cNvGrpSpPr/>
          <p:nvPr/>
        </p:nvGrpSpPr>
        <p:grpSpPr>
          <a:xfrm>
            <a:off x="8915621" y="2286001"/>
            <a:ext cx="1218756" cy="2308411"/>
            <a:chOff x="7698240" y="2108032"/>
            <a:chExt cx="1243195" cy="2354699"/>
          </a:xfrm>
        </p:grpSpPr>
        <p:sp>
          <p:nvSpPr>
            <p:cNvPr id="16"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FFB900">
                <a:lumMod val="60000"/>
                <a:lumOff val="40000"/>
              </a:srgb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35125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502448" y="2382180"/>
            <a:ext cx="1187105" cy="1593115"/>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9411" kern="0" dirty="0">
                <a:gradFill>
                  <a:gsLst>
                    <a:gs pos="2917">
                      <a:srgbClr val="FFFFFF"/>
                    </a:gs>
                    <a:gs pos="30000">
                      <a:srgbClr val="FFFFFF"/>
                    </a:gs>
                  </a:gsLst>
                  <a:lin ang="5400000" scaled="0"/>
                </a:gradFill>
                <a:latin typeface="Segoe UI"/>
              </a:rPr>
              <a:t>+</a:t>
            </a:r>
          </a:p>
        </p:txBody>
      </p:sp>
      <p:sp>
        <p:nvSpPr>
          <p:cNvPr id="9" name="TextBox 8"/>
          <p:cNvSpPr txBox="1"/>
          <p:nvPr/>
        </p:nvSpPr>
        <p:spPr>
          <a:xfrm>
            <a:off x="2556179" y="1439892"/>
            <a:ext cx="2417447" cy="62128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10" name="TextBox 9"/>
          <p:cNvSpPr txBox="1"/>
          <p:nvPr/>
        </p:nvSpPr>
        <p:spPr>
          <a:xfrm>
            <a:off x="6931126" y="1450672"/>
            <a:ext cx="2811874"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EVENTS + DATA</a:t>
            </a:r>
          </a:p>
        </p:txBody>
      </p:sp>
      <p:sp>
        <p:nvSpPr>
          <p:cNvPr id="13" name="TextBox 12"/>
          <p:cNvSpPr txBox="1"/>
          <p:nvPr/>
        </p:nvSpPr>
        <p:spPr>
          <a:xfrm>
            <a:off x="3831678" y="1450672"/>
            <a:ext cx="4528646" cy="621289"/>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nvGrpSpPr>
          <p:cNvPr id="41" name="Group 40" hidden="1"/>
          <p:cNvGrpSpPr/>
          <p:nvPr/>
        </p:nvGrpSpPr>
        <p:grpSpPr>
          <a:xfrm>
            <a:off x="5533722" y="2275064"/>
            <a:ext cx="1218756" cy="2308411"/>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 name="Group 31" hidden="1"/>
          <p:cNvGrpSpPr/>
          <p:nvPr/>
        </p:nvGrpSpPr>
        <p:grpSpPr>
          <a:xfrm>
            <a:off x="4730064" y="2409724"/>
            <a:ext cx="2731873" cy="1972135"/>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39" name="Group 38"/>
          <p:cNvGrpSpPr/>
          <p:nvPr/>
        </p:nvGrpSpPr>
        <p:grpSpPr>
          <a:xfrm>
            <a:off x="7546910" y="2275064"/>
            <a:ext cx="1218756" cy="2308411"/>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5" name="Group 34"/>
          <p:cNvGrpSpPr/>
          <p:nvPr/>
        </p:nvGrpSpPr>
        <p:grpSpPr>
          <a:xfrm>
            <a:off x="2341897" y="2409724"/>
            <a:ext cx="2731873" cy="1972135"/>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42" name="Group 41"/>
          <p:cNvGrpSpPr/>
          <p:nvPr/>
        </p:nvGrpSpPr>
        <p:grpSpPr>
          <a:xfrm>
            <a:off x="2341897" y="2605305"/>
            <a:ext cx="2731873" cy="1549269"/>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1887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 y="487"/>
            <a:ext cx="7429743" cy="685702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69239" y="1189495"/>
            <a:ext cx="6483238" cy="4109513"/>
          </a:xfrm>
        </p:spPr>
        <p:txBody>
          <a:bodyPr/>
          <a:lstStyle/>
          <a:p>
            <a:pPr>
              <a:spcBef>
                <a:spcPts val="1176"/>
              </a:spcBef>
            </a:pPr>
            <a:r>
              <a:rPr lang="en-US" sz="3137" dirty="0"/>
              <a:t>Asynchronous, event-driven, </a:t>
            </a:r>
            <a:r>
              <a:rPr lang="en-US" sz="3137" dirty="0" err="1"/>
              <a:t>serverless</a:t>
            </a:r>
            <a:r>
              <a:rPr lang="en-US" sz="3137" dirty="0"/>
              <a:t> experience</a:t>
            </a:r>
          </a:p>
          <a:p>
            <a:pPr>
              <a:spcBef>
                <a:spcPts val="1176"/>
              </a:spcBef>
            </a:pPr>
            <a:r>
              <a:rPr lang="en-US" sz="3137" dirty="0"/>
              <a:t>Respond to events occurring in </a:t>
            </a:r>
            <a:br>
              <a:rPr lang="en-US" sz="3137" dirty="0"/>
            </a:br>
            <a:r>
              <a:rPr lang="en-US" sz="3137" dirty="0"/>
              <a:t>other Azure services, SaaS products (e.g., Office365, Salesforce), </a:t>
            </a:r>
            <a:br>
              <a:rPr lang="en-US" sz="3137" dirty="0"/>
            </a:br>
            <a:r>
              <a:rPr lang="en-US" sz="3137" dirty="0"/>
              <a:t>on-premises systems</a:t>
            </a:r>
          </a:p>
          <a:p>
            <a:pPr>
              <a:spcBef>
                <a:spcPts val="1176"/>
              </a:spcBef>
            </a:pPr>
            <a:r>
              <a:rPr lang="en-US" sz="3137" dirty="0"/>
              <a:t>Only pay while function is executing</a:t>
            </a:r>
          </a:p>
          <a:p>
            <a:pPr>
              <a:spcBef>
                <a:spcPts val="1176"/>
              </a:spcBef>
            </a:pPr>
            <a:r>
              <a:rPr lang="en-US" sz="3137" dirty="0"/>
              <a:t>Fully open source</a:t>
            </a:r>
          </a:p>
        </p:txBody>
      </p:sp>
      <p:grpSp>
        <p:nvGrpSpPr>
          <p:cNvPr id="4" name="Group 3"/>
          <p:cNvGrpSpPr/>
          <p:nvPr/>
        </p:nvGrpSpPr>
        <p:grpSpPr>
          <a:xfrm>
            <a:off x="3831678" y="1452695"/>
            <a:ext cx="4528646" cy="3130779"/>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18" name="TextBox 17"/>
            <p:cNvSpPr txBox="1"/>
            <p:nvPr/>
          </p:nvSpPr>
          <p:spPr>
            <a:xfrm>
              <a:off x="3908510" y="1481328"/>
              <a:ext cx="4619455" cy="63374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FUNCTIONS</a:t>
              </a:r>
            </a:p>
          </p:txBody>
        </p:sp>
      </p:grpSp>
    </p:spTree>
    <p:extLst>
      <p:ext uri="{BB962C8B-B14F-4D97-AF65-F5344CB8AC3E}">
        <p14:creationId xmlns:p14="http://schemas.microsoft.com/office/powerpoint/2010/main" val="129459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Groups</a:t>
            </a:r>
          </a:p>
        </p:txBody>
      </p:sp>
      <p:sp>
        <p:nvSpPr>
          <p:cNvPr id="3" name="Content Placeholder 2"/>
          <p:cNvSpPr>
            <a:spLocks noGrp="1"/>
          </p:cNvSpPr>
          <p:nvPr>
            <p:ph sz="quarter" idx="10"/>
          </p:nvPr>
        </p:nvSpPr>
        <p:spPr>
          <a:prstGeom prst="rect">
            <a:avLst/>
          </a:prstGeom>
        </p:spPr>
        <p:txBody>
          <a:bodyPr>
            <a:noAutofit/>
          </a:bodyPr>
          <a:lstStyle/>
          <a:p>
            <a:r>
              <a:rPr lang="en-US" sz="3200" dirty="0"/>
              <a:t>Containers of multiple Resources</a:t>
            </a:r>
          </a:p>
          <a:p>
            <a:r>
              <a:rPr lang="en-US" sz="3200" dirty="0"/>
              <a:t>Every Resource must exist in one and only one Resource Group</a:t>
            </a:r>
          </a:p>
          <a:p>
            <a:r>
              <a:rPr lang="en-US" sz="3200" dirty="0"/>
              <a:t>Unit of management</a:t>
            </a:r>
          </a:p>
          <a:p>
            <a:pPr lvl="1"/>
            <a:r>
              <a:rPr lang="en-US" sz="3200" dirty="0">
                <a:latin typeface="+mj-lt"/>
              </a:rPr>
              <a:t>Lifecycle</a:t>
            </a:r>
          </a:p>
          <a:p>
            <a:pPr lvl="1"/>
            <a:r>
              <a:rPr lang="en-US" sz="3200" dirty="0">
                <a:latin typeface="+mj-lt"/>
              </a:rPr>
              <a:t>Identity</a:t>
            </a:r>
          </a:p>
          <a:p>
            <a:pPr lvl="1"/>
            <a:r>
              <a:rPr lang="en-US" sz="3200" dirty="0">
                <a:latin typeface="+mj-lt"/>
              </a:rPr>
              <a:t>Grouping</a:t>
            </a:r>
          </a:p>
          <a:p>
            <a:pPr lvl="1"/>
            <a:endParaRPr lang="en-US" sz="3200" dirty="0"/>
          </a:p>
          <a:p>
            <a:endParaRPr lang="en-US" sz="3200" dirty="0"/>
          </a:p>
          <a:p>
            <a:pPr marL="336076" lvl="1" indent="0">
              <a:buNone/>
            </a:pPr>
            <a:endParaRPr lang="en-US" altLang="zh-CN" sz="2400" baseline="30000" dirty="0"/>
          </a:p>
        </p:txBody>
      </p:sp>
      <p:pic>
        <p:nvPicPr>
          <p:cNvPr id="5" name="Picture 4"/>
          <p:cNvPicPr>
            <a:picLocks noChangeAspect="1"/>
          </p:cNvPicPr>
          <p:nvPr/>
        </p:nvPicPr>
        <p:blipFill>
          <a:blip r:embed="rId3"/>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4126200627"/>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Resource Manager Templates</a:t>
            </a:r>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a:p>
          <a:p>
            <a:endParaRPr lang="en-US" sz="3200" dirty="0"/>
          </a:p>
          <a:p>
            <a:pPr marL="336076" lvl="1" indent="0">
              <a:buNone/>
            </a:pPr>
            <a:endParaRPr lang="en-US" altLang="zh-CN" sz="2400" baseline="30000" dirty="0"/>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SQL-A</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14042"/>
                  </a:solidFill>
                  <a:effectLst/>
                  <a:uLnTx/>
                  <a:uFillTx/>
                  <a:latin typeface="Segoe Pro Display Light" panose="020B0302040504020203" pitchFamily="34" charset="0"/>
                  <a:ea typeface="+mn-ea"/>
                  <a:cs typeface="+mn-cs"/>
                </a:rPr>
                <a:t>Website</a:t>
              </a:r>
              <a:endParaRPr kumimoji="0" lang="en-US" altLang="en-US" sz="14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[SQL CONFIG] </a:t>
              </a:r>
              <a:b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br>
              <a:r>
                <a:rPr kumimoji="0" lang="en-US" altLang="en-US" sz="800" b="1" i="0" u="none" strike="noStrike" kern="1200" cap="none" spc="0" normalizeH="0" baseline="0" noProof="0" dirty="0">
                  <a:ln>
                    <a:noFill/>
                  </a:ln>
                  <a:solidFill>
                    <a:srgbClr val="414042"/>
                  </a:solidFill>
                  <a:effectLst/>
                  <a:uLnTx/>
                  <a:uFillTx/>
                  <a:latin typeface="Segoe Pro Display Semibold" panose="020B0702040504020203" pitchFamily="34" charset="0"/>
                  <a:ea typeface="+mn-ea"/>
                  <a:cs typeface="+mn-cs"/>
                </a:rPr>
                <a:t>VM (2x)</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CONFIG</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Instantiation of repeatable config.</a:t>
            </a: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2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Configuration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1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can: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Ensure Idempotency</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Simplify Orchestration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Provide Cross-Resource Configuration and Update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Segoe UI"/>
                <a:ea typeface="+mn-ea"/>
                <a:cs typeface="+mn-cs"/>
              </a:rPr>
              <a:t>Azure Templates are: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Source file, checked-in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Specifies resources and dependencies (VMs, WebApps, DBs) and connections (config, LB sets)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Parametrized input/output</a:t>
            </a:r>
          </a:p>
        </p:txBody>
      </p:sp>
    </p:spTree>
    <p:extLst>
      <p:ext uri="{BB962C8B-B14F-4D97-AF65-F5344CB8AC3E}">
        <p14:creationId xmlns:p14="http://schemas.microsoft.com/office/powerpoint/2010/main" val="4231088705"/>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3"/>
                <a:endParaRPr lang="en-US" sz="2167" dirty="0">
                  <a:solidFill>
                    <a:srgbClr val="FFFFFF"/>
                  </a:solidFill>
                  <a:latin typeface="Segoe UI"/>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err="1">
                <a:solidFill>
                  <a:srgbClr val="FFFFFF"/>
                </a:solidFill>
              </a:rPr>
              <a:t>IoT</a:t>
            </a:r>
            <a:endParaRPr lang="en-US" spc="-75" dirty="0">
              <a:solidFill>
                <a:srgbClr val="FFFFFF"/>
              </a:solidFill>
            </a:endParaRPr>
          </a:p>
        </p:txBody>
      </p:sp>
    </p:spTree>
    <p:extLst>
      <p:ext uri="{BB962C8B-B14F-4D97-AF65-F5344CB8AC3E}">
        <p14:creationId xmlns:p14="http://schemas.microsoft.com/office/powerpoint/2010/main" val="376657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8000"/>
              <a:t>How to join </a:t>
            </a:r>
            <a:r>
              <a:rPr lang="it-IT" sz="8000" dirty="0"/>
              <a:t>BizSpark? </a:t>
            </a:r>
          </a:p>
        </p:txBody>
      </p:sp>
      <p:sp>
        <p:nvSpPr>
          <p:cNvPr id="4" name="Text Placeholder 3"/>
          <p:cNvSpPr>
            <a:spLocks noGrp="1"/>
          </p:cNvSpPr>
          <p:nvPr>
            <p:ph type="body" sz="quarter" idx="4294967295"/>
          </p:nvPr>
        </p:nvSpPr>
        <p:spPr>
          <a:xfrm>
            <a:off x="1" y="3129598"/>
            <a:ext cx="12191998" cy="1098762"/>
          </a:xfrm>
        </p:spPr>
        <p:txBody>
          <a:bodyPr/>
          <a:lstStyle/>
          <a:p>
            <a:pPr marL="0" indent="0" algn="ctr">
              <a:buNone/>
            </a:pPr>
            <a:r>
              <a:rPr lang="it-IT" sz="6600" dirty="0"/>
              <a:t>www.microsoft.com/bizspark</a:t>
            </a:r>
          </a:p>
        </p:txBody>
      </p:sp>
    </p:spTree>
    <p:extLst>
      <p:ext uri="{BB962C8B-B14F-4D97-AF65-F5344CB8AC3E}">
        <p14:creationId xmlns:p14="http://schemas.microsoft.com/office/powerpoint/2010/main" val="40753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spTree>
    <p:extLst>
      <p:ext uri="{BB962C8B-B14F-4D97-AF65-F5344CB8AC3E}">
        <p14:creationId xmlns:p14="http://schemas.microsoft.com/office/powerpoint/2010/main" val="2130195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Device connection and data collection</a:t>
            </a:r>
          </a:p>
        </p:txBody>
      </p:sp>
      <p:grpSp>
        <p:nvGrpSpPr>
          <p:cNvPr id="44" name="Group 43"/>
          <p:cNvGrpSpPr/>
          <p:nvPr/>
        </p:nvGrpSpPr>
        <p:grpSpPr>
          <a:xfrm>
            <a:off x="580761" y="1386325"/>
            <a:ext cx="1964498" cy="2275527"/>
            <a:chOff x="696900" y="10038782"/>
            <a:chExt cx="2357397" cy="2730632"/>
          </a:xfrm>
        </p:grpSpPr>
        <p:sp>
          <p:nvSpPr>
            <p:cNvPr id="225" name="Rectangle 224"/>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26" name="Rectangle 225"/>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IoT devices and social</a:t>
              </a:r>
            </a:p>
          </p:txBody>
        </p:sp>
        <p:grpSp>
          <p:nvGrpSpPr>
            <p:cNvPr id="227" name="Group 226"/>
            <p:cNvGrpSpPr/>
            <p:nvPr/>
          </p:nvGrpSpPr>
          <p:grpSpPr>
            <a:xfrm>
              <a:off x="912401" y="10703847"/>
              <a:ext cx="1926394" cy="1779681"/>
              <a:chOff x="906587" y="5600095"/>
              <a:chExt cx="1926394" cy="1779681"/>
            </a:xfrm>
          </p:grpSpPr>
          <p:grpSp>
            <p:nvGrpSpPr>
              <p:cNvPr id="228" name="Group 227"/>
              <p:cNvGrpSpPr/>
              <p:nvPr/>
            </p:nvGrpSpPr>
            <p:grpSpPr>
              <a:xfrm>
                <a:off x="906587" y="6999670"/>
                <a:ext cx="1926394" cy="380106"/>
                <a:chOff x="906587" y="6585584"/>
                <a:chExt cx="1926394" cy="380106"/>
              </a:xfrm>
            </p:grpSpPr>
            <p:pic>
              <p:nvPicPr>
                <p:cNvPr id="239" name="Picture 238"/>
                <p:cNvPicPr>
                  <a:picLocks noChangeAspect="1"/>
                </p:cNvPicPr>
                <p:nvPr/>
              </p:nvPicPr>
              <p:blipFill rotWithShape="1">
                <a:blip r:embed="rId2">
                  <a:biLevel thresh="50000"/>
                </a:blip>
                <a:srcRect b="28135"/>
                <a:stretch/>
              </p:blipFill>
              <p:spPr>
                <a:xfrm>
                  <a:off x="1438604" y="6643501"/>
                  <a:ext cx="357083" cy="322189"/>
                </a:xfrm>
                <a:prstGeom prst="rect">
                  <a:avLst/>
                </a:prstGeom>
              </p:spPr>
            </p:pic>
            <p:pic>
              <p:nvPicPr>
                <p:cNvPr id="240" name="Picture 6" descr="http://www.advaiya.com/blog/wp-content/uploads/2015/06/FB.png"/>
                <p:cNvPicPr>
                  <a:picLocks noChangeAspect="1" noChangeArrowheads="1"/>
                </p:cNvPicPr>
                <p:nvPr/>
              </p:nvPicPr>
              <p:blipFill rotWithShape="1">
                <a:blip r:embed="rId3"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241"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nvGrpSpPr>
                <p:cNvPr id="242" name="Group 16"/>
                <p:cNvGrpSpPr>
                  <a:grpSpLocks noChangeAspect="1"/>
                </p:cNvGrpSpPr>
                <p:nvPr/>
              </p:nvGrpSpPr>
              <p:grpSpPr bwMode="auto">
                <a:xfrm>
                  <a:off x="2479709" y="6627650"/>
                  <a:ext cx="353272" cy="338040"/>
                  <a:chOff x="4954" y="1994"/>
                  <a:chExt cx="603" cy="577"/>
                </a:xfrm>
                <a:solidFill>
                  <a:schemeClr val="bg1"/>
                </a:solidFill>
              </p:grpSpPr>
              <p:sp>
                <p:nvSpPr>
                  <p:cNvPr id="243"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4"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45"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229" name="Group 228"/>
              <p:cNvGrpSpPr/>
              <p:nvPr/>
            </p:nvGrpSpPr>
            <p:grpSpPr>
              <a:xfrm>
                <a:off x="906587" y="5600095"/>
                <a:ext cx="1926394" cy="361415"/>
                <a:chOff x="906587" y="5600095"/>
                <a:chExt cx="1926394" cy="361415"/>
              </a:xfrm>
            </p:grpSpPr>
            <p:pic>
              <p:nvPicPr>
                <p:cNvPr id="235" name="Picture 2" descr="http://enterprisetimes.co.uk/wp-content/uploads/2015/07/Jasper-and-Microsoft.jp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6"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7"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8"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906587" y="6284150"/>
                <a:ext cx="1926394" cy="361415"/>
                <a:chOff x="906587" y="6284150"/>
                <a:chExt cx="1926394" cy="361415"/>
              </a:xfrm>
            </p:grpSpPr>
            <p:pic>
              <p:nvPicPr>
                <p:cNvPr id="231"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2"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3"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234"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46" name="Group 45"/>
          <p:cNvGrpSpPr/>
          <p:nvPr/>
        </p:nvGrpSpPr>
        <p:grpSpPr>
          <a:xfrm>
            <a:off x="655101" y="1186092"/>
            <a:ext cx="266476" cy="284542"/>
            <a:chOff x="786122" y="1423310"/>
            <a:chExt cx="319771" cy="341450"/>
          </a:xfrm>
        </p:grpSpPr>
        <p:sp>
          <p:nvSpPr>
            <p:cNvPr id="223"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24" name="TextBox 223"/>
            <p:cNvSpPr txBox="1"/>
            <p:nvPr/>
          </p:nvSpPr>
          <p:spPr>
            <a:xfrm>
              <a:off x="8015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1</a:t>
              </a:r>
            </a:p>
          </p:txBody>
        </p:sp>
      </p:grpSp>
      <p:grpSp>
        <p:nvGrpSpPr>
          <p:cNvPr id="47" name="Group 46"/>
          <p:cNvGrpSpPr/>
          <p:nvPr/>
        </p:nvGrpSpPr>
        <p:grpSpPr>
          <a:xfrm>
            <a:off x="2594921" y="1186092"/>
            <a:ext cx="1053873" cy="2475760"/>
            <a:chOff x="3113905" y="1423310"/>
            <a:chExt cx="1264647" cy="2970912"/>
          </a:xfrm>
        </p:grpSpPr>
        <p:sp>
          <p:nvSpPr>
            <p:cNvPr id="216" name="Rectangle 215"/>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17" name="Rectangle 216"/>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00" dirty="0">
                  <a:solidFill>
                    <a:srgbClr val="FFFFFF"/>
                  </a:solidFill>
                  <a:latin typeface="Segoe UI"/>
                </a:rPr>
                <a:t>Connection</a:t>
              </a:r>
              <a:endParaRPr lang="en-US" sz="1167" dirty="0">
                <a:solidFill>
                  <a:srgbClr val="FFFFFF"/>
                </a:solidFill>
                <a:latin typeface="Segoe UI"/>
              </a:endParaRPr>
            </a:p>
          </p:txBody>
        </p:sp>
        <p:sp>
          <p:nvSpPr>
            <p:cNvPr id="218"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19" name="TextBox 218"/>
            <p:cNvSpPr txBox="1"/>
            <p:nvPr/>
          </p:nvSpPr>
          <p:spPr>
            <a:xfrm>
              <a:off x="3239978" y="1427302"/>
              <a:ext cx="304315" cy="295465"/>
            </a:xfrm>
            <a:prstGeom prst="rect">
              <a:avLst/>
            </a:prstGeom>
            <a:noFill/>
          </p:spPr>
          <p:txBody>
            <a:bodyPr wrap="none" rtlCol="0">
              <a:spAutoFit/>
            </a:bodyPr>
            <a:lstStyle/>
            <a:p>
              <a:pPr defTabSz="1088473"/>
              <a:r>
                <a:rPr lang="en-US" sz="1000" dirty="0">
                  <a:solidFill>
                    <a:srgbClr val="FFFFFF"/>
                  </a:solidFill>
                  <a:latin typeface="Segoe UI"/>
                </a:rPr>
                <a:t>2</a:t>
              </a:r>
            </a:p>
          </p:txBody>
        </p:sp>
        <p:grpSp>
          <p:nvGrpSpPr>
            <p:cNvPr id="220" name="Group 219"/>
            <p:cNvGrpSpPr/>
            <p:nvPr/>
          </p:nvGrpSpPr>
          <p:grpSpPr>
            <a:xfrm>
              <a:off x="3430245" y="2741434"/>
              <a:ext cx="631966" cy="972590"/>
              <a:chOff x="3493410" y="2318572"/>
              <a:chExt cx="631966" cy="972590"/>
            </a:xfrm>
          </p:grpSpPr>
          <p:sp>
            <p:nvSpPr>
              <p:cNvPr id="221" name="Freeform 220"/>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22" name="TextBox 221"/>
              <p:cNvSpPr txBox="1"/>
              <p:nvPr/>
            </p:nvSpPr>
            <p:spPr>
              <a:xfrm>
                <a:off x="3496615" y="3041863"/>
                <a:ext cx="625556" cy="249299"/>
              </a:xfrm>
              <a:prstGeom prst="rect">
                <a:avLst/>
              </a:prstGeom>
              <a:noFill/>
            </p:spPr>
            <p:txBody>
              <a:bodyPr wrap="none" rtlCol="0">
                <a:spAutoFit/>
              </a:bodyPr>
              <a:lstStyle/>
              <a:p>
                <a:pPr algn="ctr" defTabSz="1088430"/>
                <a:r>
                  <a:rPr lang="en-US" sz="750" dirty="0">
                    <a:solidFill>
                      <a:srgbClr val="FFFFFF"/>
                    </a:solidFill>
                    <a:latin typeface="Segoe UI"/>
                  </a:rPr>
                  <a:t>IoT Hub</a:t>
                </a:r>
              </a:p>
            </p:txBody>
          </p:sp>
        </p:grpSp>
      </p:grpSp>
      <p:grpSp>
        <p:nvGrpSpPr>
          <p:cNvPr id="48" name="Group 47"/>
          <p:cNvGrpSpPr/>
          <p:nvPr/>
        </p:nvGrpSpPr>
        <p:grpSpPr>
          <a:xfrm>
            <a:off x="3708137" y="1186092"/>
            <a:ext cx="1325269" cy="2475760"/>
            <a:chOff x="4556068" y="1423310"/>
            <a:chExt cx="1590323" cy="2970912"/>
          </a:xfrm>
        </p:grpSpPr>
        <p:sp>
          <p:nvSpPr>
            <p:cNvPr id="202" name="Rectangle 201"/>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03" name="Rectangle 202"/>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Collection</a:t>
              </a:r>
            </a:p>
          </p:txBody>
        </p:sp>
        <p:sp>
          <p:nvSpPr>
            <p:cNvPr id="204"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5" name="TextBox 204"/>
            <p:cNvSpPr txBox="1"/>
            <p:nvPr/>
          </p:nvSpPr>
          <p:spPr>
            <a:xfrm>
              <a:off x="4682141" y="1427302"/>
              <a:ext cx="304315" cy="295465"/>
            </a:xfrm>
            <a:prstGeom prst="rect">
              <a:avLst/>
            </a:prstGeom>
            <a:noFill/>
          </p:spPr>
          <p:txBody>
            <a:bodyPr wrap="none" rtlCol="0">
              <a:spAutoFit/>
            </a:bodyPr>
            <a:lstStyle/>
            <a:p>
              <a:pPr defTabSz="1088473"/>
              <a:r>
                <a:rPr lang="en-US" sz="1000" dirty="0">
                  <a:solidFill>
                    <a:srgbClr val="FFFFFF"/>
                  </a:solidFill>
                  <a:latin typeface="Segoe UI"/>
                </a:rPr>
                <a:t>3</a:t>
              </a:r>
            </a:p>
          </p:txBody>
        </p:sp>
        <p:grpSp>
          <p:nvGrpSpPr>
            <p:cNvPr id="206" name="Group 4"/>
            <p:cNvGrpSpPr>
              <a:grpSpLocks noChangeAspect="1"/>
            </p:cNvGrpSpPr>
            <p:nvPr/>
          </p:nvGrpSpPr>
          <p:grpSpPr bwMode="auto">
            <a:xfrm>
              <a:off x="5039896" y="2745657"/>
              <a:ext cx="622667" cy="637761"/>
              <a:chOff x="3277" y="5661"/>
              <a:chExt cx="330" cy="338"/>
            </a:xfrm>
            <a:solidFill>
              <a:schemeClr val="bg1"/>
            </a:solidFill>
          </p:grpSpPr>
          <p:sp>
            <p:nvSpPr>
              <p:cNvPr id="208"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09"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0"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1"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2"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3"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4"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15"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207" name="TextBox 206"/>
            <p:cNvSpPr txBox="1"/>
            <p:nvPr/>
          </p:nvSpPr>
          <p:spPr>
            <a:xfrm>
              <a:off x="4984764" y="3464725"/>
              <a:ext cx="792910" cy="249299"/>
            </a:xfrm>
            <a:prstGeom prst="rect">
              <a:avLst/>
            </a:prstGeom>
            <a:noFill/>
          </p:spPr>
          <p:txBody>
            <a:bodyPr wrap="none" rtlCol="0">
              <a:spAutoFit/>
            </a:bodyPr>
            <a:lstStyle/>
            <a:p>
              <a:pPr algn="ctr" defTabSz="1088430"/>
              <a:r>
                <a:rPr lang="en-US" sz="750" dirty="0">
                  <a:solidFill>
                    <a:srgbClr val="FFFFFF"/>
                  </a:solidFill>
                  <a:latin typeface="Segoe UI"/>
                </a:rPr>
                <a:t>Event Hubs</a:t>
              </a:r>
            </a:p>
          </p:txBody>
        </p:sp>
      </p:grpSp>
      <p:sp>
        <p:nvSpPr>
          <p:cNvPr id="246" name="TextBox 245"/>
          <p:cNvSpPr txBox="1"/>
          <p:nvPr/>
        </p:nvSpPr>
        <p:spPr>
          <a:xfrm>
            <a:off x="5184809" y="1389816"/>
            <a:ext cx="6730884" cy="5119350"/>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Collects data from wide range of sources, including apps (web or mobile), mobile devices (Windows, Android, iOS, and Xamarin), social (Facebook, Twitter, LinkedIn, and Google), and IoT devices (sensors, GPS, and other gadgets)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IoT Hub lets you connect with IoT devices securely and provides IoT Hub identity registry to manage device authentication</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Set up individual identities and credentials for each connected device to help retain the confidentiality of both cloud-to-device and device-to-cloud messages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Add new devices—and connect existing ones—using open source device SDKs for multiple platforms, including Linux, Windows, and real-time operating systems</a:t>
            </a:r>
          </a:p>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Event Hubs provides event and telemetry ingress to the cloud at massive scale, with low latency and high reliability</a:t>
            </a:r>
          </a:p>
        </p:txBody>
      </p:sp>
    </p:spTree>
    <p:extLst>
      <p:ext uri="{BB962C8B-B14F-4D97-AF65-F5344CB8AC3E}">
        <p14:creationId xmlns:p14="http://schemas.microsoft.com/office/powerpoint/2010/main" val="201971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 tier</a:t>
            </a:r>
          </a:p>
        </p:txBody>
      </p:sp>
      <p:grpSp>
        <p:nvGrpSpPr>
          <p:cNvPr id="26" name="Group 25"/>
          <p:cNvGrpSpPr/>
          <p:nvPr/>
        </p:nvGrpSpPr>
        <p:grpSpPr>
          <a:xfrm>
            <a:off x="579676" y="1186092"/>
            <a:ext cx="2651776" cy="2475760"/>
            <a:chOff x="6270178" y="1423310"/>
            <a:chExt cx="3182131" cy="2970912"/>
          </a:xfrm>
        </p:grpSpPr>
        <p:sp>
          <p:nvSpPr>
            <p:cNvPr id="27" name="Rectangle 26"/>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28" name="Rectangle 27"/>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Data Store</a:t>
              </a:r>
            </a:p>
          </p:txBody>
        </p:sp>
        <p:sp>
          <p:nvSpPr>
            <p:cNvPr id="29"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0" name="TextBox 29"/>
            <p:cNvSpPr txBox="1"/>
            <p:nvPr/>
          </p:nvSpPr>
          <p:spPr>
            <a:xfrm>
              <a:off x="6396252" y="1427302"/>
              <a:ext cx="304315" cy="295465"/>
            </a:xfrm>
            <a:prstGeom prst="rect">
              <a:avLst/>
            </a:prstGeom>
            <a:noFill/>
          </p:spPr>
          <p:txBody>
            <a:bodyPr wrap="none" rtlCol="0">
              <a:spAutoFit/>
            </a:bodyPr>
            <a:lstStyle/>
            <a:p>
              <a:pPr defTabSz="1088473"/>
              <a:r>
                <a:rPr lang="en-US" sz="1000" dirty="0">
                  <a:solidFill>
                    <a:srgbClr val="FFFFFF"/>
                  </a:solidFill>
                  <a:latin typeface="Segoe UI"/>
                </a:rPr>
                <a:t>4</a:t>
              </a:r>
            </a:p>
          </p:txBody>
        </p:sp>
        <p:grpSp>
          <p:nvGrpSpPr>
            <p:cNvPr id="31" name="Group 30"/>
            <p:cNvGrpSpPr/>
            <p:nvPr/>
          </p:nvGrpSpPr>
          <p:grpSpPr>
            <a:xfrm>
              <a:off x="6358808" y="2399257"/>
              <a:ext cx="3005351" cy="1657098"/>
              <a:chOff x="6344292" y="2458124"/>
              <a:chExt cx="3005351" cy="1657098"/>
            </a:xfrm>
          </p:grpSpPr>
          <p:grpSp>
            <p:nvGrpSpPr>
              <p:cNvPr id="32" name="Group 31"/>
              <p:cNvGrpSpPr/>
              <p:nvPr/>
            </p:nvGrpSpPr>
            <p:grpSpPr>
              <a:xfrm>
                <a:off x="8369133" y="2490247"/>
                <a:ext cx="510140" cy="689996"/>
                <a:chOff x="5229160" y="3965008"/>
                <a:chExt cx="510140" cy="689996"/>
              </a:xfrm>
            </p:grpSpPr>
            <p:sp>
              <p:nvSpPr>
                <p:cNvPr id="70" name="TextBox 69"/>
                <p:cNvSpPr txBox="1"/>
                <p:nvPr/>
              </p:nvSpPr>
              <p:spPr>
                <a:xfrm>
                  <a:off x="5229160" y="4421016"/>
                  <a:ext cx="510140" cy="233988"/>
                </a:xfrm>
                <a:prstGeom prst="rect">
                  <a:avLst/>
                </a:prstGeom>
                <a:noFill/>
              </p:spPr>
              <p:txBody>
                <a:bodyPr wrap="none" rtlCol="0">
                  <a:spAutoFit/>
                </a:bodyPr>
                <a:lstStyle/>
                <a:p>
                  <a:pPr algn="ctr" defTabSz="1088430"/>
                  <a:r>
                    <a:rPr lang="en-US" sz="667" dirty="0">
                      <a:solidFill>
                        <a:srgbClr val="FFFFFF"/>
                      </a:solidFill>
                      <a:latin typeface="Segoe UI"/>
                    </a:rPr>
                    <a:t>Tables</a:t>
                  </a:r>
                </a:p>
              </p:txBody>
            </p:sp>
            <p:grpSp>
              <p:nvGrpSpPr>
                <p:cNvPr id="71" name="Group 10"/>
                <p:cNvGrpSpPr>
                  <a:grpSpLocks noChangeAspect="1"/>
                </p:cNvGrpSpPr>
                <p:nvPr/>
              </p:nvGrpSpPr>
              <p:grpSpPr bwMode="auto">
                <a:xfrm>
                  <a:off x="5257041" y="3965008"/>
                  <a:ext cx="454376" cy="388841"/>
                  <a:chOff x="5751" y="1482"/>
                  <a:chExt cx="312" cy="267"/>
                </a:xfrm>
                <a:solidFill>
                  <a:schemeClr val="bg1"/>
                </a:solidFill>
              </p:grpSpPr>
              <p:sp>
                <p:nvSpPr>
                  <p:cNvPr id="72"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73"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nvGrpSpPr>
              <p:cNvPr id="33" name="Group 32"/>
              <p:cNvGrpSpPr/>
              <p:nvPr/>
            </p:nvGrpSpPr>
            <p:grpSpPr>
              <a:xfrm>
                <a:off x="7482659" y="2458124"/>
                <a:ext cx="708271" cy="722119"/>
                <a:chOff x="4186650" y="3932885"/>
                <a:chExt cx="708271" cy="722119"/>
              </a:xfrm>
            </p:grpSpPr>
            <p:pic>
              <p:nvPicPr>
                <p:cNvPr id="68" name="Picture 67"/>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69" name="TextBox 68"/>
                <p:cNvSpPr txBox="1"/>
                <p:nvPr/>
              </p:nvSpPr>
              <p:spPr>
                <a:xfrm>
                  <a:off x="4186650" y="4421016"/>
                  <a:ext cx="708271" cy="233988"/>
                </a:xfrm>
                <a:prstGeom prst="rect">
                  <a:avLst/>
                </a:prstGeom>
                <a:noFill/>
              </p:spPr>
              <p:txBody>
                <a:bodyPr wrap="none" rtlCol="0">
                  <a:spAutoFit/>
                </a:bodyPr>
                <a:lstStyle/>
                <a:p>
                  <a:pPr algn="ctr" defTabSz="1088430"/>
                  <a:r>
                    <a:rPr lang="en-US" sz="667" dirty="0">
                      <a:solidFill>
                        <a:srgbClr val="FFFFFF"/>
                      </a:solidFill>
                      <a:latin typeface="Segoe UI"/>
                    </a:rPr>
                    <a:t>Azure Files</a:t>
                  </a:r>
                </a:p>
              </p:txBody>
            </p:sp>
          </p:grpSp>
          <p:grpSp>
            <p:nvGrpSpPr>
              <p:cNvPr id="34" name="Group 33"/>
              <p:cNvGrpSpPr/>
              <p:nvPr/>
            </p:nvGrpSpPr>
            <p:grpSpPr>
              <a:xfrm>
                <a:off x="6536182" y="2490247"/>
                <a:ext cx="804451" cy="689996"/>
                <a:chOff x="3229733" y="3965008"/>
                <a:chExt cx="804451" cy="689996"/>
              </a:xfrm>
            </p:grpSpPr>
            <p:grpSp>
              <p:nvGrpSpPr>
                <p:cNvPr id="62" name="Group 61"/>
                <p:cNvGrpSpPr/>
                <p:nvPr/>
              </p:nvGrpSpPr>
              <p:grpSpPr>
                <a:xfrm>
                  <a:off x="3403566" y="3965008"/>
                  <a:ext cx="456785" cy="393780"/>
                  <a:chOff x="3366586" y="3915246"/>
                  <a:chExt cx="456785" cy="393780"/>
                </a:xfrm>
              </p:grpSpPr>
              <p:sp>
                <p:nvSpPr>
                  <p:cNvPr id="64"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5"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6"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67"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sp>
              <p:nvSpPr>
                <p:cNvPr id="63" name="TextBox 62"/>
                <p:cNvSpPr txBox="1"/>
                <p:nvPr/>
              </p:nvSpPr>
              <p:spPr>
                <a:xfrm>
                  <a:off x="3229733" y="4421016"/>
                  <a:ext cx="804451" cy="233988"/>
                </a:xfrm>
                <a:prstGeom prst="rect">
                  <a:avLst/>
                </a:prstGeom>
                <a:noFill/>
              </p:spPr>
              <p:txBody>
                <a:bodyPr wrap="none" rtlCol="0">
                  <a:spAutoFit/>
                </a:bodyPr>
                <a:lstStyle/>
                <a:p>
                  <a:pPr algn="ctr" defTabSz="1088430"/>
                  <a:r>
                    <a:rPr lang="en-US" sz="667" dirty="0">
                      <a:solidFill>
                        <a:srgbClr val="FFFFFF"/>
                      </a:solidFill>
                      <a:latin typeface="Segoe UI"/>
                    </a:rPr>
                    <a:t>Storage Blob</a:t>
                  </a:r>
                </a:p>
              </p:txBody>
            </p:sp>
          </p:grpSp>
          <p:grpSp>
            <p:nvGrpSpPr>
              <p:cNvPr id="35" name="Group 34"/>
              <p:cNvGrpSpPr/>
              <p:nvPr/>
            </p:nvGrpSpPr>
            <p:grpSpPr>
              <a:xfrm>
                <a:off x="6344292" y="3302821"/>
                <a:ext cx="3005351" cy="812401"/>
                <a:chOff x="6344292" y="3302821"/>
                <a:chExt cx="3005351" cy="812401"/>
              </a:xfrm>
            </p:grpSpPr>
            <p:grpSp>
              <p:nvGrpSpPr>
                <p:cNvPr id="36" name="Group 35"/>
                <p:cNvGrpSpPr/>
                <p:nvPr/>
              </p:nvGrpSpPr>
              <p:grpSpPr>
                <a:xfrm>
                  <a:off x="7058529" y="3302821"/>
                  <a:ext cx="823687" cy="689997"/>
                  <a:chOff x="6613955" y="3965008"/>
                  <a:chExt cx="823687" cy="689997"/>
                </a:xfrm>
              </p:grpSpPr>
              <p:sp>
                <p:nvSpPr>
                  <p:cNvPr id="60"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61" name="TextBox 60"/>
                  <p:cNvSpPr txBox="1"/>
                  <p:nvPr/>
                </p:nvSpPr>
                <p:spPr>
                  <a:xfrm>
                    <a:off x="6613955" y="4421017"/>
                    <a:ext cx="823687" cy="233988"/>
                  </a:xfrm>
                  <a:prstGeom prst="rect">
                    <a:avLst/>
                  </a:prstGeom>
                  <a:noFill/>
                </p:spPr>
                <p:txBody>
                  <a:bodyPr wrap="none" rtlCol="0">
                    <a:spAutoFit/>
                  </a:bodyPr>
                  <a:lstStyle/>
                  <a:p>
                    <a:pPr algn="ctr" defTabSz="1088430"/>
                    <a:r>
                      <a:rPr lang="en-US" sz="667" dirty="0">
                        <a:solidFill>
                          <a:srgbClr val="FFFFFF"/>
                        </a:solidFill>
                        <a:latin typeface="Segoe UI"/>
                      </a:rPr>
                      <a:t>DocumentDB</a:t>
                    </a:r>
                  </a:p>
                </p:txBody>
              </p:sp>
            </p:grpSp>
            <p:grpSp>
              <p:nvGrpSpPr>
                <p:cNvPr id="37" name="Group 36"/>
                <p:cNvGrpSpPr/>
                <p:nvPr/>
              </p:nvGrpSpPr>
              <p:grpSpPr>
                <a:xfrm>
                  <a:off x="7909661" y="3302821"/>
                  <a:ext cx="681341" cy="689996"/>
                  <a:chOff x="7635124" y="3965008"/>
                  <a:chExt cx="681341" cy="689996"/>
                </a:xfrm>
              </p:grpSpPr>
              <p:pic>
                <p:nvPicPr>
                  <p:cNvPr id="58" name="Picture 14" descr="https://media.mongodb.org/ico/icon-leaf.png"/>
                  <p:cNvPicPr>
                    <a:picLocks noChangeAspect="1" noChangeArrowheads="1"/>
                  </p:cNvPicPr>
                  <p:nvPr/>
                </p:nvPicPr>
                <p:blipFill>
                  <a:blip r:embed="rId3"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635124" y="4421016"/>
                    <a:ext cx="681341" cy="233988"/>
                  </a:xfrm>
                  <a:prstGeom prst="rect">
                    <a:avLst/>
                  </a:prstGeom>
                  <a:noFill/>
                </p:spPr>
                <p:txBody>
                  <a:bodyPr wrap="none" rtlCol="0">
                    <a:spAutoFit/>
                  </a:bodyPr>
                  <a:lstStyle/>
                  <a:p>
                    <a:pPr algn="ctr" defTabSz="1088430"/>
                    <a:r>
                      <a:rPr lang="en-US" sz="667" dirty="0">
                        <a:solidFill>
                          <a:srgbClr val="FFFFFF"/>
                        </a:solidFill>
                        <a:latin typeface="Segoe UI"/>
                      </a:rPr>
                      <a:t>MongoDB</a:t>
                    </a:r>
                  </a:p>
                </p:txBody>
              </p:sp>
            </p:grpSp>
            <p:grpSp>
              <p:nvGrpSpPr>
                <p:cNvPr id="38" name="Group 37"/>
                <p:cNvGrpSpPr/>
                <p:nvPr/>
              </p:nvGrpSpPr>
              <p:grpSpPr>
                <a:xfrm>
                  <a:off x="8616365" y="3302821"/>
                  <a:ext cx="733278" cy="812401"/>
                  <a:chOff x="8467216" y="3965008"/>
                  <a:chExt cx="733278" cy="812401"/>
                </a:xfrm>
              </p:grpSpPr>
              <p:pic>
                <p:nvPicPr>
                  <p:cNvPr id="54" name="Picture 5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57" name="TextBox 56"/>
                  <p:cNvSpPr txBox="1"/>
                  <p:nvPr/>
                </p:nvSpPr>
                <p:spPr>
                  <a:xfrm>
                    <a:off x="8467216" y="4420234"/>
                    <a:ext cx="733278" cy="357175"/>
                  </a:xfrm>
                  <a:prstGeom prst="rect">
                    <a:avLst/>
                  </a:prstGeom>
                  <a:noFill/>
                </p:spPr>
                <p:txBody>
                  <a:bodyPr wrap="none" rtlCol="0">
                    <a:spAutoFit/>
                  </a:bodyPr>
                  <a:lstStyle/>
                  <a:p>
                    <a:pPr algn="ctr" defTabSz="1088430"/>
                    <a:r>
                      <a:rPr lang="en-US" sz="667" dirty="0">
                        <a:solidFill>
                          <a:srgbClr val="FFFFFF"/>
                        </a:solidFill>
                        <a:latin typeface="Segoe UI"/>
                      </a:rPr>
                      <a:t>SQL Data </a:t>
                    </a:r>
                    <a:br>
                      <a:rPr lang="en-US" sz="667" dirty="0">
                        <a:solidFill>
                          <a:srgbClr val="FFFFFF"/>
                        </a:solidFill>
                        <a:latin typeface="Segoe UI"/>
                      </a:rPr>
                    </a:br>
                    <a:r>
                      <a:rPr lang="en-US" sz="667" dirty="0">
                        <a:solidFill>
                          <a:srgbClr val="FFFFFF"/>
                        </a:solidFill>
                        <a:latin typeface="Segoe UI"/>
                      </a:rPr>
                      <a:t>Warehouse</a:t>
                    </a:r>
                  </a:p>
                </p:txBody>
              </p:sp>
            </p:grpSp>
            <p:grpSp>
              <p:nvGrpSpPr>
                <p:cNvPr id="39" name="Group 38"/>
                <p:cNvGrpSpPr/>
                <p:nvPr/>
              </p:nvGrpSpPr>
              <p:grpSpPr>
                <a:xfrm>
                  <a:off x="6344292" y="3302821"/>
                  <a:ext cx="689035" cy="689995"/>
                  <a:chOff x="5858571" y="3965008"/>
                  <a:chExt cx="689035" cy="689995"/>
                </a:xfrm>
              </p:grpSpPr>
              <p:pic>
                <p:nvPicPr>
                  <p:cNvPr id="40" name="Picture 3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43" name="TextBox 42"/>
                  <p:cNvSpPr txBox="1"/>
                  <p:nvPr/>
                </p:nvSpPr>
                <p:spPr>
                  <a:xfrm>
                    <a:off x="5858571" y="4421015"/>
                    <a:ext cx="689035" cy="233988"/>
                  </a:xfrm>
                  <a:prstGeom prst="rect">
                    <a:avLst/>
                  </a:prstGeom>
                  <a:noFill/>
                </p:spPr>
                <p:txBody>
                  <a:bodyPr wrap="none" rtlCol="0">
                    <a:spAutoFit/>
                  </a:bodyPr>
                  <a:lstStyle/>
                  <a:p>
                    <a:pPr algn="ctr" defTabSz="1088430"/>
                    <a:r>
                      <a:rPr lang="en-US" sz="667" dirty="0">
                        <a:solidFill>
                          <a:srgbClr val="FFFFFF"/>
                        </a:solidFill>
                        <a:latin typeface="Segoe UI"/>
                      </a:rPr>
                      <a:t>Azure SQL</a:t>
                    </a:r>
                  </a:p>
                </p:txBody>
              </p:sp>
            </p:grpSp>
          </p:grpSp>
        </p:grpSp>
      </p:grpSp>
      <p:sp>
        <p:nvSpPr>
          <p:cNvPr id="74" name="TextBox 73"/>
          <p:cNvSpPr txBox="1"/>
          <p:nvPr/>
        </p:nvSpPr>
        <p:spPr>
          <a:xfrm>
            <a:off x="3418263" y="1389816"/>
            <a:ext cx="7322309" cy="3644587"/>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Azure provides several storage options for data collected from IoT devices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Blob Storage for unstructured data, such as documents and media files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Table Storage for structured NoSQL data</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SMB-based File Storage for existing or new apps—no code changes are required</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Build your own highly available database tier or leverage pre-built images from the Azure Marketplace</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Almost all database engines are supported, including MongoDB, MySQL, Oracle, MS SQL, and Couchbase</a:t>
            </a:r>
          </a:p>
        </p:txBody>
      </p:sp>
    </p:spTree>
    <p:extLst>
      <p:ext uri="{BB962C8B-B14F-4D97-AF65-F5344CB8AC3E}">
        <p14:creationId xmlns:p14="http://schemas.microsoft.com/office/powerpoint/2010/main" val="755663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and additional services</a:t>
            </a:r>
          </a:p>
        </p:txBody>
      </p:sp>
      <p:grpSp>
        <p:nvGrpSpPr>
          <p:cNvPr id="88" name="Group 87"/>
          <p:cNvGrpSpPr/>
          <p:nvPr/>
        </p:nvGrpSpPr>
        <p:grpSpPr>
          <a:xfrm>
            <a:off x="386694" y="1186092"/>
            <a:ext cx="2665169" cy="2475759"/>
            <a:chOff x="9126339" y="1423310"/>
            <a:chExt cx="3198203" cy="2970911"/>
          </a:xfrm>
        </p:grpSpPr>
        <p:grpSp>
          <p:nvGrpSpPr>
            <p:cNvPr id="89" name="Group 88"/>
            <p:cNvGrpSpPr/>
            <p:nvPr/>
          </p:nvGrpSpPr>
          <p:grpSpPr>
            <a:xfrm>
              <a:off x="9356689" y="1663106"/>
              <a:ext cx="2967853" cy="1342934"/>
              <a:chOff x="9517801" y="1663106"/>
              <a:chExt cx="2967853" cy="1342934"/>
            </a:xfrm>
          </p:grpSpPr>
          <p:sp>
            <p:nvSpPr>
              <p:cNvPr id="111" name="Rectangle 110"/>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112" name="Rectangle 111"/>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Analysis</a:t>
                </a:r>
              </a:p>
            </p:txBody>
          </p:sp>
          <p:grpSp>
            <p:nvGrpSpPr>
              <p:cNvPr id="113" name="Group 112"/>
              <p:cNvGrpSpPr/>
              <p:nvPr/>
            </p:nvGrpSpPr>
            <p:grpSpPr>
              <a:xfrm>
                <a:off x="9602980" y="2242018"/>
                <a:ext cx="1027590" cy="638306"/>
                <a:chOff x="9168020" y="2424444"/>
                <a:chExt cx="1227836" cy="762692"/>
              </a:xfrm>
            </p:grpSpPr>
            <p:pic>
              <p:nvPicPr>
                <p:cNvPr id="120" name="Picture 119"/>
                <p:cNvPicPr>
                  <a:picLocks noChangeAspect="1"/>
                </p:cNvPicPr>
                <p:nvPr/>
              </p:nvPicPr>
              <p:blipFill>
                <a:blip r:embed="rId2"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121" name="TextBox 120"/>
                <p:cNvSpPr txBox="1"/>
                <p:nvPr/>
              </p:nvSpPr>
              <p:spPr>
                <a:xfrm>
                  <a:off x="9168020" y="2907551"/>
                  <a:ext cx="1227836" cy="279585"/>
                </a:xfrm>
                <a:prstGeom prst="rect">
                  <a:avLst/>
                </a:prstGeom>
                <a:noFill/>
              </p:spPr>
              <p:txBody>
                <a:bodyPr wrap="none" rtlCol="0">
                  <a:spAutoFit/>
                </a:bodyPr>
                <a:lstStyle/>
                <a:p>
                  <a:pPr algn="ctr" defTabSz="1088430"/>
                  <a:r>
                    <a:rPr lang="en-US" sz="667" dirty="0">
                      <a:solidFill>
                        <a:srgbClr val="FFFFFF"/>
                      </a:solidFill>
                      <a:latin typeface="Segoe UI"/>
                    </a:rPr>
                    <a:t>Machine Learning</a:t>
                  </a:r>
                </a:p>
              </p:txBody>
            </p:sp>
          </p:grpSp>
          <p:grpSp>
            <p:nvGrpSpPr>
              <p:cNvPr id="114" name="Group 113"/>
              <p:cNvGrpSpPr/>
              <p:nvPr/>
            </p:nvGrpSpPr>
            <p:grpSpPr>
              <a:xfrm>
                <a:off x="10707142" y="2202715"/>
                <a:ext cx="971805" cy="685085"/>
                <a:chOff x="10603430" y="2368550"/>
                <a:chExt cx="1161179" cy="818586"/>
              </a:xfrm>
            </p:grpSpPr>
            <p:pic>
              <p:nvPicPr>
                <p:cNvPr id="118" name="Picture 11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119" name="TextBox 118"/>
                <p:cNvSpPr txBox="1"/>
                <p:nvPr/>
              </p:nvSpPr>
              <p:spPr>
                <a:xfrm>
                  <a:off x="10603430" y="2907551"/>
                  <a:ext cx="1161179" cy="279585"/>
                </a:xfrm>
                <a:prstGeom prst="rect">
                  <a:avLst/>
                </a:prstGeom>
                <a:noFill/>
              </p:spPr>
              <p:txBody>
                <a:bodyPr wrap="none" rtlCol="0">
                  <a:spAutoFit/>
                </a:bodyPr>
                <a:lstStyle/>
                <a:p>
                  <a:pPr algn="ctr" defTabSz="1088430"/>
                  <a:r>
                    <a:rPr lang="en-US" sz="667" dirty="0">
                      <a:solidFill>
                        <a:srgbClr val="FFFFFF"/>
                      </a:solidFill>
                      <a:latin typeface="Segoe UI"/>
                    </a:rPr>
                    <a:t>Stream Analytics</a:t>
                  </a:r>
                </a:p>
              </p:txBody>
            </p:sp>
          </p:grpSp>
          <p:grpSp>
            <p:nvGrpSpPr>
              <p:cNvPr id="115" name="Group 114"/>
              <p:cNvGrpSpPr/>
              <p:nvPr/>
            </p:nvGrpSpPr>
            <p:grpSpPr>
              <a:xfrm>
                <a:off x="11709336" y="2270719"/>
                <a:ext cx="665952" cy="608916"/>
                <a:chOff x="10741693" y="3297908"/>
                <a:chExt cx="795726" cy="727574"/>
              </a:xfrm>
            </p:grpSpPr>
            <p:sp>
              <p:nvSpPr>
                <p:cNvPr id="116"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117" name="TextBox 116"/>
                <p:cNvSpPr txBox="1"/>
                <p:nvPr/>
              </p:nvSpPr>
              <p:spPr>
                <a:xfrm>
                  <a:off x="10741693" y="3745898"/>
                  <a:ext cx="795726" cy="279584"/>
                </a:xfrm>
                <a:prstGeom prst="rect">
                  <a:avLst/>
                </a:prstGeom>
                <a:noFill/>
              </p:spPr>
              <p:txBody>
                <a:bodyPr wrap="none" rtlCol="0">
                  <a:spAutoFit/>
                </a:bodyPr>
                <a:lstStyle/>
                <a:p>
                  <a:pPr algn="ctr" defTabSz="1088430"/>
                  <a:r>
                    <a:rPr lang="en-US" sz="667" dirty="0">
                      <a:solidFill>
                        <a:srgbClr val="FFFFFF"/>
                      </a:solidFill>
                      <a:latin typeface="Segoe UI"/>
                    </a:rPr>
                    <a:t>Data Lake</a:t>
                  </a:r>
                </a:p>
              </p:txBody>
            </p:sp>
          </p:grpSp>
        </p:grpSp>
        <p:grpSp>
          <p:nvGrpSpPr>
            <p:cNvPr id="90" name="Group 89"/>
            <p:cNvGrpSpPr/>
            <p:nvPr/>
          </p:nvGrpSpPr>
          <p:grpSpPr>
            <a:xfrm>
              <a:off x="9356689" y="3063139"/>
              <a:ext cx="2967853" cy="1331082"/>
              <a:chOff x="9517801" y="3063139"/>
              <a:chExt cx="2967853" cy="1331082"/>
            </a:xfrm>
          </p:grpSpPr>
          <p:sp>
            <p:nvSpPr>
              <p:cNvPr id="96" name="Rectangle 95"/>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473"/>
                <a:endParaRPr lang="en-US" sz="1167" dirty="0">
                  <a:solidFill>
                    <a:srgbClr val="FFFFFF"/>
                  </a:solidFill>
                  <a:latin typeface="Segoe UI"/>
                </a:endParaRPr>
              </a:p>
            </p:txBody>
          </p:sp>
          <p:sp>
            <p:nvSpPr>
              <p:cNvPr id="97" name="Rectangle 96"/>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defTabSz="1088473"/>
                <a:r>
                  <a:rPr lang="en-US" sz="1167" dirty="0">
                    <a:solidFill>
                      <a:srgbClr val="FFFFFF"/>
                    </a:solidFill>
                    <a:latin typeface="Segoe UI"/>
                  </a:rPr>
                  <a:t>Additional Services</a:t>
                </a:r>
              </a:p>
            </p:txBody>
          </p:sp>
          <p:grpSp>
            <p:nvGrpSpPr>
              <p:cNvPr id="98" name="Group 97"/>
              <p:cNvGrpSpPr/>
              <p:nvPr/>
            </p:nvGrpSpPr>
            <p:grpSpPr>
              <a:xfrm>
                <a:off x="9604744" y="3580123"/>
                <a:ext cx="1044902" cy="732558"/>
                <a:chOff x="9788776" y="3602953"/>
                <a:chExt cx="1044902" cy="732558"/>
              </a:xfrm>
            </p:grpSpPr>
            <p:grpSp>
              <p:nvGrpSpPr>
                <p:cNvPr id="105" name="Group 46"/>
                <p:cNvGrpSpPr>
                  <a:grpSpLocks noChangeAspect="1"/>
                </p:cNvGrpSpPr>
                <p:nvPr/>
              </p:nvGrpSpPr>
              <p:grpSpPr bwMode="auto">
                <a:xfrm>
                  <a:off x="10068757" y="3602953"/>
                  <a:ext cx="484940" cy="435520"/>
                  <a:chOff x="3946" y="4222"/>
                  <a:chExt cx="314" cy="282"/>
                </a:xfrm>
                <a:solidFill>
                  <a:schemeClr val="bg1"/>
                </a:solidFill>
              </p:grpSpPr>
              <p:sp>
                <p:nvSpPr>
                  <p:cNvPr id="107"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8"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09"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sp>
                <p:nvSpPr>
                  <p:cNvPr id="110"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algn="ctr" defTabSz="1088473"/>
                    <a:endParaRPr lang="en-US" sz="1667" dirty="0">
                      <a:solidFill>
                        <a:srgbClr val="000000"/>
                      </a:solidFill>
                      <a:latin typeface="Segoe UI"/>
                    </a:endParaRPr>
                  </a:p>
                </p:txBody>
              </p:sp>
            </p:grpSp>
            <p:sp>
              <p:nvSpPr>
                <p:cNvPr id="106" name="TextBox 105"/>
                <p:cNvSpPr txBox="1"/>
                <p:nvPr/>
              </p:nvSpPr>
              <p:spPr>
                <a:xfrm>
                  <a:off x="9788776" y="4101523"/>
                  <a:ext cx="1044902" cy="233988"/>
                </a:xfrm>
                <a:prstGeom prst="rect">
                  <a:avLst/>
                </a:prstGeom>
                <a:noFill/>
              </p:spPr>
              <p:txBody>
                <a:bodyPr wrap="none" rtlCol="0">
                  <a:spAutoFit/>
                </a:bodyPr>
                <a:lstStyle/>
                <a:p>
                  <a:pPr algn="ctr" defTabSz="1088430"/>
                  <a:r>
                    <a:rPr lang="en-US" sz="667" dirty="0">
                      <a:solidFill>
                        <a:srgbClr val="FFFFFF"/>
                      </a:solidFill>
                      <a:latin typeface="Segoe UI"/>
                    </a:rPr>
                    <a:t>Azure Automation</a:t>
                  </a:r>
                </a:p>
              </p:txBody>
            </p:sp>
          </p:grpSp>
          <p:grpSp>
            <p:nvGrpSpPr>
              <p:cNvPr id="99" name="Group 98"/>
              <p:cNvGrpSpPr/>
              <p:nvPr/>
            </p:nvGrpSpPr>
            <p:grpSpPr>
              <a:xfrm>
                <a:off x="10853577" y="3549045"/>
                <a:ext cx="671723" cy="763636"/>
                <a:chOff x="10868349" y="3623923"/>
                <a:chExt cx="671723" cy="763636"/>
              </a:xfrm>
            </p:grpSpPr>
            <p:sp>
              <p:nvSpPr>
                <p:cNvPr id="103" name="TextBox 102"/>
                <p:cNvSpPr txBox="1"/>
                <p:nvPr/>
              </p:nvSpPr>
              <p:spPr>
                <a:xfrm>
                  <a:off x="10868349" y="4153571"/>
                  <a:ext cx="671723" cy="233988"/>
                </a:xfrm>
                <a:prstGeom prst="rect">
                  <a:avLst/>
                </a:prstGeom>
                <a:noFill/>
              </p:spPr>
              <p:txBody>
                <a:bodyPr wrap="none" rtlCol="0">
                  <a:spAutoFit/>
                </a:bodyPr>
                <a:lstStyle/>
                <a:p>
                  <a:pPr algn="ctr" defTabSz="1088430"/>
                  <a:r>
                    <a:rPr lang="en-US" sz="667" dirty="0">
                      <a:solidFill>
                        <a:srgbClr val="FFFFFF"/>
                      </a:solidFill>
                      <a:latin typeface="Segoe UI"/>
                    </a:rPr>
                    <a:t>HDInsight</a:t>
                  </a:r>
                </a:p>
              </p:txBody>
            </p:sp>
            <p:pic>
              <p:nvPicPr>
                <p:cNvPr id="104" name="Picture 103"/>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100" name="Group 99"/>
              <p:cNvGrpSpPr/>
              <p:nvPr/>
            </p:nvGrpSpPr>
            <p:grpSpPr>
              <a:xfrm>
                <a:off x="11806555" y="3587973"/>
                <a:ext cx="429296" cy="724708"/>
                <a:chOff x="12143704" y="3610803"/>
                <a:chExt cx="429296" cy="724708"/>
              </a:xfrm>
            </p:grpSpPr>
            <p:pic>
              <p:nvPicPr>
                <p:cNvPr id="101" name="Picture 10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102" name="TextBox 101"/>
                <p:cNvSpPr txBox="1"/>
                <p:nvPr/>
              </p:nvSpPr>
              <p:spPr>
                <a:xfrm>
                  <a:off x="12157143" y="4101523"/>
                  <a:ext cx="402418" cy="233988"/>
                </a:xfrm>
                <a:prstGeom prst="rect">
                  <a:avLst/>
                </a:prstGeom>
                <a:noFill/>
              </p:spPr>
              <p:txBody>
                <a:bodyPr wrap="none" rtlCol="0">
                  <a:spAutoFit/>
                </a:bodyPr>
                <a:lstStyle/>
                <a:p>
                  <a:pPr algn="ctr" defTabSz="1088430"/>
                  <a:r>
                    <a:rPr lang="en-US" sz="667" dirty="0">
                      <a:solidFill>
                        <a:srgbClr val="FFFFFF"/>
                      </a:solidFill>
                      <a:latin typeface="Segoe UI"/>
                    </a:rPr>
                    <a:t>APP</a:t>
                  </a:r>
                </a:p>
              </p:txBody>
            </p:sp>
          </p:grpSp>
        </p:grpSp>
        <p:sp>
          <p:nvSpPr>
            <p:cNvPr id="91"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2" name="TextBox 91"/>
            <p:cNvSpPr txBox="1"/>
            <p:nvPr/>
          </p:nvSpPr>
          <p:spPr>
            <a:xfrm>
              <a:off x="9487955" y="1427302"/>
              <a:ext cx="304315" cy="295465"/>
            </a:xfrm>
            <a:prstGeom prst="rect">
              <a:avLst/>
            </a:prstGeom>
            <a:noFill/>
          </p:spPr>
          <p:txBody>
            <a:bodyPr wrap="none" rtlCol="0">
              <a:spAutoFit/>
            </a:bodyPr>
            <a:lstStyle/>
            <a:p>
              <a:pPr defTabSz="1088473"/>
              <a:r>
                <a:rPr lang="en-US" sz="1000" dirty="0">
                  <a:solidFill>
                    <a:srgbClr val="FFFFFF"/>
                  </a:solidFill>
                  <a:latin typeface="Segoe UI"/>
                </a:rPr>
                <a:t>5</a:t>
              </a:r>
            </a:p>
          </p:txBody>
        </p:sp>
        <p:grpSp>
          <p:nvGrpSpPr>
            <p:cNvPr id="93" name="Group 92"/>
            <p:cNvGrpSpPr/>
            <p:nvPr/>
          </p:nvGrpSpPr>
          <p:grpSpPr>
            <a:xfrm>
              <a:off x="9126339" y="3106178"/>
              <a:ext cx="341450" cy="305286"/>
              <a:chOff x="9451243" y="3151447"/>
              <a:chExt cx="341450" cy="305286"/>
            </a:xfrm>
          </p:grpSpPr>
          <p:sp>
            <p:nvSpPr>
              <p:cNvPr id="94"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95" name="TextBox 94"/>
              <p:cNvSpPr txBox="1"/>
              <p:nvPr/>
            </p:nvSpPr>
            <p:spPr>
              <a:xfrm>
                <a:off x="9468947" y="3161267"/>
                <a:ext cx="304315" cy="295466"/>
              </a:xfrm>
              <a:prstGeom prst="rect">
                <a:avLst/>
              </a:prstGeom>
              <a:noFill/>
            </p:spPr>
            <p:txBody>
              <a:bodyPr wrap="none" rtlCol="0">
                <a:spAutoFit/>
              </a:bodyPr>
              <a:lstStyle/>
              <a:p>
                <a:pPr defTabSz="1088473"/>
                <a:r>
                  <a:rPr lang="en-US" sz="1000" dirty="0">
                    <a:solidFill>
                      <a:srgbClr val="FFFFFF"/>
                    </a:solidFill>
                    <a:latin typeface="Segoe UI"/>
                  </a:rPr>
                  <a:t>6</a:t>
                </a:r>
              </a:p>
            </p:txBody>
          </p:sp>
        </p:grpSp>
      </p:grpSp>
      <p:grpSp>
        <p:nvGrpSpPr>
          <p:cNvPr id="4" name="Group 3"/>
          <p:cNvGrpSpPr/>
          <p:nvPr/>
        </p:nvGrpSpPr>
        <p:grpSpPr>
          <a:xfrm>
            <a:off x="3237660" y="1389816"/>
            <a:ext cx="7672246" cy="4945798"/>
            <a:chOff x="3943248" y="1667779"/>
            <a:chExt cx="9206695" cy="5934958"/>
          </a:xfrm>
        </p:grpSpPr>
        <p:sp>
          <p:nvSpPr>
            <p:cNvPr id="122" name="TextBox 121"/>
            <p:cNvSpPr txBox="1"/>
            <p:nvPr/>
          </p:nvSpPr>
          <p:spPr>
            <a:xfrm>
              <a:off x="3943248" y="1667779"/>
              <a:ext cx="8847273" cy="5934958"/>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Multiple tools are available for analyzing big data</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Machine Learning uses computers to run predictive models that learn from existing data in order to forecast future behaviors, outcomes, and trends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Stream Analytics for real-time analytic computations on data streaming from devices, sensors, websites, social media, apps, infrastructure systems,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Data Lake Analytics allows you to write queries to transform your data and extract insights instead of deploying, configuring, and tuning hardware</a:t>
              </a:r>
            </a:p>
          </p:txBody>
        </p:sp>
        <p:sp>
          <p:nvSpPr>
            <p:cNvPr id="123" name="TextBox 122"/>
            <p:cNvSpPr txBox="1"/>
            <p:nvPr/>
          </p:nvSpPr>
          <p:spPr>
            <a:xfrm>
              <a:off x="3943248" y="4923989"/>
              <a:ext cx="9206695" cy="2301879"/>
            </a:xfrm>
            <a:prstGeom prst="rect">
              <a:avLst/>
            </a:prstGeom>
            <a:noFill/>
          </p:spPr>
          <p:txBody>
            <a:bodyPr wrap="square" lIns="76200" rtlCol="0">
              <a:noAutofit/>
            </a:bodyPr>
            <a:lstStyle/>
            <a:p>
              <a:pPr marL="114295" defTabSz="914363">
                <a:spcBef>
                  <a:spcPts val="1833"/>
                </a:spcBef>
              </a:pPr>
              <a:r>
                <a:rPr lang="en-US" sz="2000" dirty="0">
                  <a:solidFill>
                    <a:srgbClr val="3C3D3E"/>
                  </a:solidFill>
                  <a:latin typeface="Segoe UI Light"/>
                  <a:ea typeface="Segoe UI" panose="020B0502040204020203" pitchFamily="34" charset="0"/>
                  <a:cs typeface="Segoe UI" panose="020B0502040204020203" pitchFamily="34" charset="0"/>
                </a:rPr>
                <a:t>Configure additional Azure services to meet IoT requirements</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 Hadoop distribution to process unstructured, semi-structured, or structured data from web clickstreams, social media, server logs, devices and sensors, and more</a:t>
              </a:r>
            </a:p>
            <a:p>
              <a:pPr marL="380985" lvl="1" defTabSz="914363">
                <a:spcBef>
                  <a:spcPts val="1833"/>
                </a:spcBef>
              </a:pPr>
              <a:r>
                <a:rPr lang="en-US" sz="1500" dirty="0">
                  <a:solidFill>
                    <a:srgbClr val="0072C6"/>
                  </a:solidFill>
                  <a:latin typeface="Segoe UI"/>
                  <a:ea typeface="Segoe UI" panose="020B0502040204020203" pitchFamily="34" charset="0"/>
                  <a:cs typeface="Segoe UI" panose="020B0502040204020203" pitchFamily="34" charset="0"/>
                </a:rPr>
                <a:t>Use Automation to automate processes using runbooks or automate configuration management using Desired State Configuration</a:t>
              </a:r>
            </a:p>
          </p:txBody>
        </p:sp>
      </p:grpSp>
    </p:spTree>
    <p:extLst>
      <p:ext uri="{BB962C8B-B14F-4D97-AF65-F5344CB8AC3E}">
        <p14:creationId xmlns:p14="http://schemas.microsoft.com/office/powerpoint/2010/main" val="1853681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 tools</a:t>
            </a:r>
          </a:p>
        </p:txBody>
      </p:sp>
      <p:sp>
        <p:nvSpPr>
          <p:cNvPr id="17" name="Rectangle 16"/>
          <p:cNvSpPr/>
          <p:nvPr/>
        </p:nvSpPr>
        <p:spPr>
          <a:xfrm>
            <a:off x="580761" y="1702306"/>
            <a:ext cx="1147284" cy="209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algn="ctr" defTabSz="1088430"/>
            <a:endParaRPr lang="en-US" sz="1167" dirty="0">
              <a:solidFill>
                <a:srgbClr val="FFFFFF"/>
              </a:solidFill>
              <a:latin typeface="Segoe UI"/>
            </a:endParaRPr>
          </a:p>
        </p:txBody>
      </p:sp>
      <p:sp>
        <p:nvSpPr>
          <p:cNvPr id="18" name="Rectangle 17"/>
          <p:cNvSpPr/>
          <p:nvPr/>
        </p:nvSpPr>
        <p:spPr>
          <a:xfrm>
            <a:off x="580761" y="1386326"/>
            <a:ext cx="1147284" cy="322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defTabSz="1088430"/>
            <a:r>
              <a:rPr lang="en-US" sz="1167" dirty="0">
                <a:solidFill>
                  <a:srgbClr val="FFFFFF"/>
                </a:solidFill>
                <a:latin typeface="Segoe UI"/>
              </a:rPr>
              <a:t>BI Tools</a:t>
            </a:r>
          </a:p>
        </p:txBody>
      </p:sp>
      <p:sp>
        <p:nvSpPr>
          <p:cNvPr id="19" name="Freeform 32"/>
          <p:cNvSpPr>
            <a:spLocks/>
          </p:cNvSpPr>
          <p:nvPr/>
        </p:nvSpPr>
        <p:spPr bwMode="auto">
          <a:xfrm rot="5400000">
            <a:off x="655227" y="1203806"/>
            <a:ext cx="284542" cy="249113"/>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20" name="TextBox 19"/>
          <p:cNvSpPr txBox="1"/>
          <p:nvPr/>
        </p:nvSpPr>
        <p:spPr>
          <a:xfrm>
            <a:off x="685822" y="1189419"/>
            <a:ext cx="253596" cy="246221"/>
          </a:xfrm>
          <a:prstGeom prst="rect">
            <a:avLst/>
          </a:prstGeom>
          <a:noFill/>
        </p:spPr>
        <p:txBody>
          <a:bodyPr wrap="none" rtlCol="0">
            <a:spAutoFit/>
          </a:bodyPr>
          <a:lstStyle/>
          <a:p>
            <a:pPr defTabSz="1088473"/>
            <a:r>
              <a:rPr lang="en-US" sz="1000" dirty="0">
                <a:solidFill>
                  <a:srgbClr val="FFFFFF"/>
                </a:solidFill>
                <a:latin typeface="Segoe UI"/>
              </a:rPr>
              <a:t>7</a:t>
            </a:r>
          </a:p>
        </p:txBody>
      </p:sp>
      <p:grpSp>
        <p:nvGrpSpPr>
          <p:cNvPr id="2" name="Group 1"/>
          <p:cNvGrpSpPr/>
          <p:nvPr/>
        </p:nvGrpSpPr>
        <p:grpSpPr>
          <a:xfrm>
            <a:off x="691432" y="1951798"/>
            <a:ext cx="925942" cy="1599440"/>
            <a:chOff x="860368" y="2278052"/>
            <a:chExt cx="1111130" cy="1919328"/>
          </a:xfrm>
        </p:grpSpPr>
        <p:grpSp>
          <p:nvGrpSpPr>
            <p:cNvPr id="21" name="Group 16"/>
            <p:cNvGrpSpPr>
              <a:grpSpLocks noChangeAspect="1"/>
            </p:cNvGrpSpPr>
            <p:nvPr/>
          </p:nvGrpSpPr>
          <p:grpSpPr bwMode="auto">
            <a:xfrm>
              <a:off x="862634" y="3295638"/>
              <a:ext cx="1106598" cy="217458"/>
              <a:chOff x="6612" y="3929"/>
              <a:chExt cx="1786" cy="351"/>
            </a:xfrm>
          </p:grpSpPr>
          <p:sp>
            <p:nvSpPr>
              <p:cNvPr id="40"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1"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2"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3"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4"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6"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7"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8"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49"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0"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1"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2"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3"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4"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5"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6"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7"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8"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59"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0"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1"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2"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3"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4"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5"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66"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2" name="Group 4"/>
            <p:cNvGrpSpPr>
              <a:grpSpLocks noChangeAspect="1"/>
            </p:cNvGrpSpPr>
            <p:nvPr/>
          </p:nvGrpSpPr>
          <p:grpSpPr bwMode="auto">
            <a:xfrm>
              <a:off x="860368" y="3855720"/>
              <a:ext cx="1111130" cy="341660"/>
              <a:chOff x="8512" y="2383"/>
              <a:chExt cx="1509" cy="464"/>
            </a:xfrm>
          </p:grpSpPr>
          <p:sp>
            <p:nvSpPr>
              <p:cNvPr id="31"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2"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3"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4"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5"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6"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7"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8"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sp>
            <p:nvSpPr>
              <p:cNvPr id="39"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1667" dirty="0">
                  <a:solidFill>
                    <a:srgbClr val="000000"/>
                  </a:solidFill>
                  <a:latin typeface="Segoe UI"/>
                </a:endParaRPr>
              </a:p>
            </p:txBody>
          </p:sp>
        </p:grpSp>
        <p:grpSp>
          <p:nvGrpSpPr>
            <p:cNvPr id="23" name="Group 22"/>
            <p:cNvGrpSpPr/>
            <p:nvPr/>
          </p:nvGrpSpPr>
          <p:grpSpPr>
            <a:xfrm>
              <a:off x="1120468" y="2278052"/>
              <a:ext cx="590932" cy="693504"/>
              <a:chOff x="13349609" y="2182228"/>
              <a:chExt cx="590932" cy="693504"/>
            </a:xfrm>
          </p:grpSpPr>
          <p:sp>
            <p:nvSpPr>
              <p:cNvPr id="24" name="TextBox 23"/>
              <p:cNvSpPr txBox="1"/>
              <p:nvPr/>
            </p:nvSpPr>
            <p:spPr>
              <a:xfrm>
                <a:off x="13349609" y="2641744"/>
                <a:ext cx="590932" cy="233988"/>
              </a:xfrm>
              <a:prstGeom prst="rect">
                <a:avLst/>
              </a:prstGeom>
              <a:noFill/>
            </p:spPr>
            <p:txBody>
              <a:bodyPr wrap="none" rtlCol="0">
                <a:spAutoFit/>
              </a:bodyPr>
              <a:lstStyle/>
              <a:p>
                <a:pPr algn="ctr" defTabSz="1088430"/>
                <a:r>
                  <a:rPr lang="en-US" sz="667" dirty="0">
                    <a:solidFill>
                      <a:srgbClr val="FFFFFF"/>
                    </a:solidFill>
                    <a:latin typeface="Segoe UI"/>
                  </a:rPr>
                  <a:t>PowerBI</a:t>
                </a:r>
              </a:p>
            </p:txBody>
          </p:sp>
          <p:grpSp>
            <p:nvGrpSpPr>
              <p:cNvPr id="25" name="Group 4"/>
              <p:cNvGrpSpPr>
                <a:grpSpLocks noChangeAspect="1"/>
              </p:cNvGrpSpPr>
              <p:nvPr/>
            </p:nvGrpSpPr>
            <p:grpSpPr bwMode="auto">
              <a:xfrm>
                <a:off x="13427754" y="2182228"/>
                <a:ext cx="434641" cy="460088"/>
                <a:chOff x="3" y="-13"/>
                <a:chExt cx="1281" cy="1356"/>
              </a:xfrm>
            </p:grpSpPr>
            <p:sp>
              <p:nvSpPr>
                <p:cNvPr id="26" name="Freeform 25"/>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7" name="Freeform 26"/>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8"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29"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0"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grpSp>
      </p:grpSp>
      <p:sp>
        <p:nvSpPr>
          <p:cNvPr id="80" name="TextBox 79"/>
          <p:cNvSpPr txBox="1"/>
          <p:nvPr/>
        </p:nvSpPr>
        <p:spPr>
          <a:xfrm>
            <a:off x="1920086" y="1389816"/>
            <a:ext cx="7453723" cy="2439129"/>
          </a:xfrm>
          <a:prstGeom prst="rect">
            <a:avLst/>
          </a:prstGeom>
          <a:noFill/>
        </p:spPr>
        <p:txBody>
          <a:bodyPr wrap="square" rtlCol="0">
            <a:spAutoFit/>
          </a:bodyPr>
          <a:lstStyle/>
          <a:p>
            <a:pPr marL="114295" defTabSz="914363">
              <a:spcBef>
                <a:spcPts val="1667"/>
              </a:spcBef>
            </a:pPr>
            <a:r>
              <a:rPr lang="en-US" sz="2000" dirty="0">
                <a:solidFill>
                  <a:srgbClr val="3C3D3E"/>
                </a:solidFill>
                <a:latin typeface="Segoe UI Light"/>
                <a:ea typeface="Segoe UI" panose="020B0502040204020203" pitchFamily="34" charset="0"/>
                <a:cs typeface="Segoe UI" panose="020B0502040204020203" pitchFamily="34" charset="0"/>
              </a:rPr>
              <a:t>Different tools are available to visualize data for meaningful insights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The major building blocks of Power BI are dashboards, reports, and data sets that integrate with your app to deliver rich, interactive reports and real-time dashboards to users</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Power BI also lets you embed data visuals in your app</a:t>
            </a:r>
          </a:p>
          <a:p>
            <a:pPr marL="380985" lvl="1" defTabSz="914363">
              <a:spcBef>
                <a:spcPts val="1667"/>
              </a:spcBef>
            </a:pPr>
            <a:r>
              <a:rPr lang="en-US" sz="1500" dirty="0">
                <a:solidFill>
                  <a:srgbClr val="0072C6"/>
                </a:solidFill>
                <a:latin typeface="Segoe UI"/>
                <a:ea typeface="Segoe UI" panose="020B0502040204020203" pitchFamily="34" charset="0"/>
                <a:cs typeface="Segoe UI" panose="020B0502040204020203" pitchFamily="34" charset="0"/>
              </a:rPr>
              <a:t>Azure supports various third-party tools to get actionable and interactive visualizations, including Tableau and Qlik</a:t>
            </a:r>
          </a:p>
        </p:txBody>
      </p:sp>
    </p:spTree>
    <p:extLst>
      <p:ext uri="{BB962C8B-B14F-4D97-AF65-F5344CB8AC3E}">
        <p14:creationId xmlns:p14="http://schemas.microsoft.com/office/powerpoint/2010/main" val="993049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057900" cy="2286000"/>
          </a:xfrm>
        </p:spPr>
        <p:txBody>
          <a:bodyPr/>
          <a:lstStyle/>
          <a:p>
            <a:r>
              <a:rPr lang="it-IT" dirty="0"/>
              <a:t>GitHub</a:t>
            </a:r>
            <a:br>
              <a:rPr lang="it-IT" dirty="0"/>
            </a:br>
            <a:r>
              <a:rPr lang="it-IT" dirty="0"/>
              <a:t>https://git.io/vXfFo</a:t>
            </a:r>
            <a:endParaRPr lang="it-IT"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529" y="889000"/>
            <a:ext cx="6701471" cy="5092700"/>
          </a:xfrm>
          <a:prstGeom prst="rect">
            <a:avLst/>
          </a:prstGeom>
        </p:spPr>
      </p:pic>
    </p:spTree>
    <p:extLst>
      <p:ext uri="{BB962C8B-B14F-4D97-AF65-F5344CB8AC3E}">
        <p14:creationId xmlns:p14="http://schemas.microsoft.com/office/powerpoint/2010/main" val="2141723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81200"/>
            <a:ext cx="7779895" cy="2286000"/>
          </a:xfrm>
        </p:spPr>
        <p:txBody>
          <a:bodyPr/>
          <a:lstStyle/>
          <a:p>
            <a:r>
              <a:rPr lang="it-IT" dirty="0"/>
              <a:t>Startup for you</a:t>
            </a:r>
            <a:br>
              <a:rPr lang="it-IT" dirty="0"/>
            </a:br>
            <a:r>
              <a:rPr lang="it-IT" dirty="0"/>
              <a:t>https://www.startup4you.it/</a:t>
            </a:r>
          </a:p>
        </p:txBody>
      </p:sp>
    </p:spTree>
    <p:extLst>
      <p:ext uri="{BB962C8B-B14F-4D97-AF65-F5344CB8AC3E}">
        <p14:creationId xmlns:p14="http://schemas.microsoft.com/office/powerpoint/2010/main" val="2571505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6600" dirty="0"/>
              <a:t>BizSpark software and </a:t>
            </a:r>
            <a:r>
              <a:rPr lang="it-IT" sz="6600" dirty="0" err="1"/>
              <a:t>services</a:t>
            </a:r>
            <a:r>
              <a:rPr lang="it-IT" sz="6600" dirty="0"/>
              <a:t> I</a:t>
            </a:r>
          </a:p>
        </p:txBody>
      </p:sp>
      <p:sp>
        <p:nvSpPr>
          <p:cNvPr id="5" name="Text Placeholder 3"/>
          <p:cNvSpPr txBox="1">
            <a:spLocks/>
          </p:cNvSpPr>
          <p:nvPr/>
        </p:nvSpPr>
        <p:spPr>
          <a:xfrm>
            <a:off x="2" y="2310767"/>
            <a:ext cx="12191998" cy="794064"/>
          </a:xfrm>
          <a:prstGeom prst="rect">
            <a:avLst/>
          </a:prstGeom>
        </p:spPr>
        <p:txBody>
          <a:bodyPr vert="horz" wrap="square" lIns="146304" tIns="91440" rIns="146304" bIns="91440" rtlCol="0">
            <a:spAutoFit/>
          </a:bodyPr>
          <a:lst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it-IT" sz="4400" dirty="0"/>
              <a:t>1 Startup = 1 BizSpark = 8 MSDN </a:t>
            </a:r>
            <a:r>
              <a:rPr lang="it-IT" sz="4400" dirty="0" err="1"/>
              <a:t>subscription</a:t>
            </a:r>
            <a:endParaRPr lang="it-IT"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143" y="3104831"/>
            <a:ext cx="7627711" cy="6858000"/>
          </a:xfrm>
          <a:prstGeom prst="rect">
            <a:avLst/>
          </a:prstGeom>
        </p:spPr>
      </p:pic>
    </p:spTree>
    <p:extLst>
      <p:ext uri="{BB962C8B-B14F-4D97-AF65-F5344CB8AC3E}">
        <p14:creationId xmlns:p14="http://schemas.microsoft.com/office/powerpoint/2010/main" val="1811554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91565"/>
            <a:ext cx="12191999" cy="1194435"/>
          </a:xfrm>
        </p:spPr>
        <p:txBody>
          <a:bodyPr/>
          <a:lstStyle/>
          <a:p>
            <a:pPr algn="ctr"/>
            <a:r>
              <a:rPr lang="it-IT" sz="6600" dirty="0"/>
              <a:t>BizSpark software and </a:t>
            </a:r>
            <a:r>
              <a:rPr lang="it-IT" sz="6600" dirty="0" err="1"/>
              <a:t>services</a:t>
            </a:r>
            <a:r>
              <a:rPr lang="it-IT" sz="6600" dirty="0"/>
              <a:t> II</a:t>
            </a:r>
          </a:p>
        </p:txBody>
      </p:sp>
      <p:sp>
        <p:nvSpPr>
          <p:cNvPr id="2" name="TextBox 1"/>
          <p:cNvSpPr txBox="1"/>
          <p:nvPr/>
        </p:nvSpPr>
        <p:spPr>
          <a:xfrm>
            <a:off x="0" y="2438400"/>
            <a:ext cx="12191998" cy="3714863"/>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it-IT" sz="2800" dirty="0">
                <a:gradFill>
                  <a:gsLst>
                    <a:gs pos="2917">
                      <a:schemeClr val="tx1"/>
                    </a:gs>
                    <a:gs pos="30000">
                      <a:schemeClr val="tx1"/>
                    </a:gs>
                  </a:gsLst>
                  <a:lin ang="5400000" scaled="0"/>
                </a:gradFill>
              </a:rPr>
              <a:t>Microsoft </a:t>
            </a:r>
            <a:r>
              <a:rPr lang="it-IT" sz="2800" b="1" dirty="0" err="1">
                <a:gradFill>
                  <a:gsLst>
                    <a:gs pos="2917">
                      <a:schemeClr val="tx1"/>
                    </a:gs>
                    <a:gs pos="30000">
                      <a:schemeClr val="tx1"/>
                    </a:gs>
                  </a:gsLst>
                  <a:lin ang="5400000" scaled="0"/>
                </a:gradFill>
              </a:rPr>
              <a:t>primary</a:t>
            </a:r>
            <a:r>
              <a:rPr lang="it-IT" sz="2800" dirty="0">
                <a:gradFill>
                  <a:gsLst>
                    <a:gs pos="2917">
                      <a:schemeClr val="tx1"/>
                    </a:gs>
                    <a:gs pos="30000">
                      <a:schemeClr val="tx1"/>
                    </a:gs>
                  </a:gsLst>
                  <a:lin ang="5400000" scaled="0"/>
                </a:gradFill>
              </a:rPr>
              <a:t> account -&gt; 1 MSDN -&gt; 1 </a:t>
            </a:r>
            <a:r>
              <a:rPr lang="it-IT" sz="2800" dirty="0" err="1">
                <a:gradFill>
                  <a:gsLst>
                    <a:gs pos="2917">
                      <a:schemeClr val="tx1"/>
                    </a:gs>
                    <a:gs pos="30000">
                      <a:schemeClr val="tx1"/>
                    </a:gs>
                  </a:gsLst>
                  <a:lin ang="5400000" scaled="0"/>
                </a:gradFill>
              </a:rPr>
              <a:t>Azure</a:t>
            </a:r>
            <a:r>
              <a:rPr lang="it-IT" sz="2800" dirty="0">
                <a:gradFill>
                  <a:gsLst>
                    <a:gs pos="2917">
                      <a:schemeClr val="tx1"/>
                    </a:gs>
                    <a:gs pos="30000">
                      <a:schemeClr val="tx1"/>
                    </a:gs>
                  </a:gsLst>
                  <a:lin ang="5400000" scaled="0"/>
                </a:gradFill>
              </a:rPr>
              <a:t> Subscription </a:t>
            </a:r>
            <a:r>
              <a:rPr lang="it-IT" sz="2800" dirty="0">
                <a:gradFill>
                  <a:gsLst>
                    <a:gs pos="2917">
                      <a:schemeClr val="tx1"/>
                    </a:gs>
                    <a:gs pos="30000">
                      <a:schemeClr val="tx1"/>
                    </a:gs>
                  </a:gsLst>
                  <a:lin ang="5400000" scaled="0"/>
                </a:gradFill>
              </a:rPr>
              <a:t> (150$)</a:t>
            </a:r>
            <a:endParaRPr lang="it-IT" sz="2800" dirty="0">
              <a:gradFill>
                <a:gsLst>
                  <a:gs pos="2917">
                    <a:schemeClr val="tx1"/>
                  </a:gs>
                  <a:gs pos="30000">
                    <a:schemeClr val="tx1"/>
                  </a:gs>
                </a:gsLst>
                <a:lin ang="5400000" scaled="0"/>
              </a:gradFill>
            </a:endParaRP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1 -&gt;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2 -&gt;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3 -&gt;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4 -&gt;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5 -&gt;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6 -&gt;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a:p>
            <a:pPr marL="914400" lvl="1" indent="-457200">
              <a:lnSpc>
                <a:spcPct val="90000"/>
              </a:lnSpc>
              <a:spcAft>
                <a:spcPts val="600"/>
              </a:spcAft>
              <a:buFont typeface="Wingdings" panose="05000000000000000000" pitchFamily="2" charset="2"/>
              <a:buChar char="§"/>
            </a:pPr>
            <a:r>
              <a:rPr lang="it-IT" sz="2600" dirty="0">
                <a:gradFill>
                  <a:gsLst>
                    <a:gs pos="2917">
                      <a:schemeClr val="tx1"/>
                    </a:gs>
                    <a:gs pos="30000">
                      <a:schemeClr val="tx1"/>
                    </a:gs>
                  </a:gsLst>
                  <a:lin ang="5400000" scaled="0"/>
                </a:gradFill>
              </a:rPr>
              <a:t>Microsoft account 7 -&gt; 1 MSDN -&gt; 1 </a:t>
            </a:r>
            <a:r>
              <a:rPr lang="it-IT" sz="2600" dirty="0" err="1">
                <a:gradFill>
                  <a:gsLst>
                    <a:gs pos="2917">
                      <a:schemeClr val="tx1"/>
                    </a:gs>
                    <a:gs pos="30000">
                      <a:schemeClr val="tx1"/>
                    </a:gs>
                  </a:gsLst>
                  <a:lin ang="5400000" scaled="0"/>
                </a:gradFill>
              </a:rPr>
              <a:t>Azure</a:t>
            </a:r>
            <a:r>
              <a:rPr lang="it-IT" sz="2600" dirty="0">
                <a:gradFill>
                  <a:gsLst>
                    <a:gs pos="2917">
                      <a:schemeClr val="tx1"/>
                    </a:gs>
                    <a:gs pos="30000">
                      <a:schemeClr val="tx1"/>
                    </a:gs>
                  </a:gsLst>
                  <a:lin ang="5400000" scaled="0"/>
                </a:gradFill>
              </a:rPr>
              <a:t> Subscription (150$)</a:t>
            </a:r>
          </a:p>
        </p:txBody>
      </p:sp>
    </p:spTree>
    <p:extLst>
      <p:ext uri="{BB962C8B-B14F-4D97-AF65-F5344CB8AC3E}">
        <p14:creationId xmlns:p14="http://schemas.microsoft.com/office/powerpoint/2010/main" val="34168917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9.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1.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7.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9.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3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3636</TotalTime>
  <Words>8514</Words>
  <Application>Microsoft Office PowerPoint</Application>
  <PresentationFormat>Widescreen</PresentationFormat>
  <Paragraphs>1159</Paragraphs>
  <Slides>79</Slides>
  <Notes>40</Notes>
  <HiddenSlides>13</HiddenSlides>
  <MMClips>0</MMClips>
  <ScaleCrop>false</ScaleCrop>
  <HeadingPairs>
    <vt:vector size="8" baseType="variant">
      <vt:variant>
        <vt:lpstr>Fonts Used</vt:lpstr>
      </vt:variant>
      <vt:variant>
        <vt:i4>19</vt:i4>
      </vt:variant>
      <vt:variant>
        <vt:lpstr>Theme</vt:lpstr>
      </vt:variant>
      <vt:variant>
        <vt:i4>31</vt:i4>
      </vt:variant>
      <vt:variant>
        <vt:lpstr>Embedded OLE Servers</vt:lpstr>
      </vt:variant>
      <vt:variant>
        <vt:i4>1</vt:i4>
      </vt:variant>
      <vt:variant>
        <vt:lpstr>Slide Titles</vt:lpstr>
      </vt:variant>
      <vt:variant>
        <vt:i4>79</vt:i4>
      </vt:variant>
    </vt:vector>
  </HeadingPairs>
  <TitlesOfParts>
    <vt:vector size="130" baseType="lpstr">
      <vt:lpstr>ＭＳ Ｐゴシック</vt:lpstr>
      <vt:lpstr>ＭＳ Ｐゴシック</vt:lpstr>
      <vt:lpstr>Arial</vt:lpstr>
      <vt:lpstr>Arial Unicode MS</vt:lpstr>
      <vt:lpstr>Avenir LT Pro 45 Book</vt:lpstr>
      <vt:lpstr>Calibri</vt:lpstr>
      <vt:lpstr>Calibri Light</vt:lpstr>
      <vt:lpstr>Consolas</vt:lpstr>
      <vt:lpstr>Courier New</vt:lpstr>
      <vt:lpstr>Segoe</vt:lpstr>
      <vt:lpstr>Segoe Light</vt:lpstr>
      <vt:lpstr>Segoe Pro Display Light</vt:lpstr>
      <vt:lpstr>Segoe Pro Display Semibold</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1_Azure Medium</vt:lpstr>
      <vt:lpstr>1_TEE14 Speaker PPT Template</vt:lpstr>
      <vt:lpstr>3_Master</vt:lpstr>
      <vt:lpstr>5_Azure Event</vt:lpstr>
      <vt:lpstr>4_Master</vt:lpstr>
      <vt:lpstr>3_Server and Cloud 2013</vt:lpstr>
      <vt:lpstr>2_Azure Event</vt:lpstr>
      <vt:lpstr>6_5-30660_TR21_BO_CT_Template</vt:lpstr>
      <vt:lpstr>7_FY15 Enterprise identity theme</vt:lpstr>
      <vt:lpstr>BUILD CHARCOAL BACKGROUND</vt:lpstr>
      <vt:lpstr>1_BUILD CHARCOAL BACKGROUND</vt:lpstr>
      <vt:lpstr>COLOR TEMPLATE</vt:lpstr>
      <vt:lpstr>2_Azure Medium</vt:lpstr>
      <vt:lpstr>1_Azure Event</vt:lpstr>
      <vt:lpstr>Office Theme</vt:lpstr>
      <vt:lpstr>think-cell Slide</vt:lpstr>
      <vt:lpstr>Basic Azure Camp for BizSpark </vt:lpstr>
      <vt:lpstr>Agenda</vt:lpstr>
      <vt:lpstr>BizSpark overview</vt:lpstr>
      <vt:lpstr>What is BizSpark?</vt:lpstr>
      <vt:lpstr>What are the requirements?</vt:lpstr>
      <vt:lpstr>What are the benefits?</vt:lpstr>
      <vt:lpstr>How to join BizSpark? </vt:lpstr>
      <vt:lpstr>BizSpark software and services I</vt:lpstr>
      <vt:lpstr>BizSpark software and services II</vt:lpstr>
      <vt:lpstr>Microsoft Azure</vt:lpstr>
      <vt:lpstr>How many of you are technicians? Do you use a cloud platform? Do you know Azure? What services do you use?</vt:lpstr>
      <vt:lpstr>PowerPoint Presentation</vt:lpstr>
      <vt:lpstr>The changing world of app development </vt:lpstr>
      <vt:lpstr>PowerPoint Presentation</vt:lpstr>
      <vt:lpstr>PowerPoint Presentation</vt:lpstr>
      <vt:lpstr>Scaling in Microsoft Azure</vt:lpstr>
      <vt:lpstr>PowerPoint Presentation</vt:lpstr>
      <vt:lpstr>Microsoft respects and complements partner IP</vt:lpstr>
      <vt:lpstr>Azure compliance audits and certifications</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Virtual Machines</vt:lpstr>
      <vt:lpstr>PowerPoint Presentation</vt:lpstr>
      <vt:lpstr>Virtual machines categories</vt:lpstr>
      <vt:lpstr>Virtual Machine Storage Architecture</vt:lpstr>
      <vt:lpstr>PowerPoint Presentation</vt:lpstr>
      <vt:lpstr>Virtual Machine Availability Sets </vt:lpstr>
      <vt:lpstr>Demo</vt:lpstr>
      <vt:lpstr>Virtual Machine Images</vt:lpstr>
      <vt:lpstr>PowerPoint Presentation</vt:lpstr>
      <vt:lpstr>Cloud backup</vt:lpstr>
      <vt:lpstr>Disaster recovery</vt:lpstr>
      <vt:lpstr>PowerPoint Presentation</vt:lpstr>
      <vt:lpstr>PowerPoint Presentation</vt:lpstr>
      <vt:lpstr>Host on an App Service Plan</vt:lpstr>
      <vt:lpstr>Scale-Up</vt:lpstr>
      <vt:lpstr>Scale-Out</vt:lpstr>
      <vt:lpstr>Demo</vt:lpstr>
      <vt:lpstr>Web App solution – Architecture</vt:lpstr>
      <vt:lpstr>User authentication</vt:lpstr>
      <vt:lpstr>Web and app tier</vt:lpstr>
      <vt:lpstr>Data store tier</vt:lpstr>
      <vt:lpstr>Additional Azure services</vt:lpstr>
      <vt:lpstr>Analytics and BI</vt:lpstr>
      <vt:lpstr>WebJobs</vt:lpstr>
      <vt:lpstr>Light-weight CPU Intensive Tasks</vt:lpstr>
      <vt:lpstr>PowerPoint Presentation</vt:lpstr>
      <vt:lpstr>PowerPoint Presentation</vt:lpstr>
      <vt:lpstr>TrafficManager</vt:lpstr>
      <vt:lpstr>Microsoft Azure Traffic Manager</vt:lpstr>
      <vt:lpstr>Failover</vt:lpstr>
      <vt:lpstr>Performance</vt:lpstr>
      <vt:lpstr>Round Robin</vt:lpstr>
      <vt:lpstr>Demo</vt:lpstr>
      <vt:lpstr>Cloud services  PaaS with VM control</vt:lpstr>
      <vt:lpstr>PowerPoint Presentation</vt:lpstr>
      <vt:lpstr>PowerPoint Presentation</vt:lpstr>
      <vt:lpstr>Azure functions</vt:lpstr>
      <vt:lpstr>Azure Resource Groups</vt:lpstr>
      <vt:lpstr>Azure Resource Manager Templates</vt:lpstr>
      <vt:lpstr>PowerPoint Presentation</vt:lpstr>
      <vt:lpstr>IoT solution – architecture</vt:lpstr>
      <vt:lpstr>Device connection and data collection</vt:lpstr>
      <vt:lpstr>Data store tier</vt:lpstr>
      <vt:lpstr>Data analysis and additional services</vt:lpstr>
      <vt:lpstr>BI tools</vt:lpstr>
      <vt:lpstr>Q &amp; A</vt:lpstr>
      <vt:lpstr>GitHub https://git.io/vXfFo</vt:lpstr>
      <vt:lpstr>Startup for you https://www.startup4you.it/</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83</cp:revision>
  <dcterms:created xsi:type="dcterms:W3CDTF">2016-09-14T08:07:56Z</dcterms:created>
  <dcterms:modified xsi:type="dcterms:W3CDTF">2016-10-27T07:10:55Z</dcterms:modified>
</cp:coreProperties>
</file>